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66" r:id="rId4"/>
    <p:sldId id="261" r:id="rId5"/>
    <p:sldId id="262" r:id="rId6"/>
    <p:sldId id="265" r:id="rId7"/>
    <p:sldId id="260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462CA-08C3-4D0F-9A97-072E2A7DB076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C5635-81FF-44B6-82FE-FF28F3ED3A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9A669-0239-46E4-8BE6-D7A053FB6D76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6F9AB-1D02-4D93-A4B4-53F1A22F9C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72349-D73F-49EF-9D93-3E3E69E2816B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9DC27-838C-4CE8-B9C0-394DA9B01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132E1-52A9-478E-A389-8DB5E58E3F4D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E3B57-ADEC-4D8E-8BFA-5832AA0E1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855A9-4267-4B17-A843-B572B03CD30A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8DB94-F39D-4FAB-BC94-66B97F4160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382F7-7F33-468F-9092-75450AA6024E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A438D-76DD-4D05-8A4E-C804AB5ABE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7110A-B7A6-47B4-B4DD-ECF9A8958768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0D75D-0B47-4700-9A03-B799E9B473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2A1C2-023E-4F8C-AD3F-512F62256130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7E8B-0058-439E-8CCF-7839459DE3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6BD9C-AD1D-460C-B2CA-4F1E986031B7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837C5-DDAD-4267-9A63-080743A8EA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AB701-5678-44A2-8C08-06C40F152E04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8159A-FCD3-48A5-84DE-D39194EF7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163DE-ECFF-4749-99D2-C612D727931E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89044-E2CE-4793-A78E-FC3C154EF8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766C7B-A084-4B80-8865-E9B997D8E6A4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B0C759-3C88-4850-A998-11DDE3A77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file:///C:\Documents%20and%20Settings\&#1040;&#1076;&#1084;&#1080;&#1085;&#1080;&#1089;&#1090;&#1088;&#1072;&#1090;&#1086;&#1088;\Local%20Settings\Application%20Data\Opera\Opera\profile\cache4\temporary_download\1.pas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&#1040;&#1076;&#1084;&#1080;&#1085;&#1080;&#1089;&#1090;&#1088;&#1072;&#1090;&#1086;&#1088;\Local%20Settings\Application%20Data\Opera\Opera\profile\cache4\temporary_download\2.pas" TargetMode="Externa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2928938"/>
            <a:ext cx="7772400" cy="1470025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PF DaVinci Script Pro Inked" pitchFamily="2" charset="0"/>
              </a:rPr>
              <a:t>Тема урока: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/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Линейные алгоритмы и программы.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ru-RU" sz="3600" dirty="0"/>
          </a:p>
        </p:txBody>
      </p:sp>
      <p:pic>
        <p:nvPicPr>
          <p:cNvPr id="14339" name="Picture 2" descr="C:\Documents and Settings\Анна\Рабочий стол\Студенты 2009-2010\Исполнители\task4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2143125"/>
            <a:ext cx="1905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Текст 5"/>
          <p:cNvSpPr>
            <a:spLocks noGrp="1"/>
          </p:cNvSpPr>
          <p:nvPr>
            <p:ph type="body" sz="half" idx="2"/>
          </p:nvPr>
        </p:nvSpPr>
        <p:spPr>
          <a:xfrm>
            <a:off x="285750" y="500063"/>
            <a:ext cx="6215063" cy="1928812"/>
          </a:xfrm>
        </p:spPr>
        <p:txBody>
          <a:bodyPr/>
          <a:lstStyle/>
          <a:p>
            <a:r>
              <a:rPr lang="ru-RU" sz="2000" b="1" smtClean="0">
                <a:hlinkClick r:id="rId2" action="ppaction://hlinkfile"/>
              </a:rPr>
              <a:t>Задание № </a:t>
            </a:r>
            <a:r>
              <a:rPr lang="en-US" sz="2000" b="1" smtClean="0">
                <a:hlinkClick r:id="rId2" action="ppaction://hlinkfile"/>
              </a:rPr>
              <a:t>1</a:t>
            </a:r>
            <a:endParaRPr lang="ru-RU" sz="2000" smtClean="0"/>
          </a:p>
          <a:p>
            <a:r>
              <a:rPr lang="ru-RU" sz="2000" smtClean="0"/>
              <a:t>Найдите сумму и произведение трех введенных с клавиатуры чисел.</a:t>
            </a:r>
          </a:p>
          <a:p>
            <a:r>
              <a:rPr lang="ru-RU" sz="2000" smtClean="0"/>
              <a:t>Входные данные:  1 2 3</a:t>
            </a:r>
          </a:p>
          <a:p>
            <a:r>
              <a:rPr lang="ru-RU" sz="2000" smtClean="0"/>
              <a:t>Выходные данные: </a:t>
            </a:r>
            <a:r>
              <a:rPr lang="en-US" sz="2000" smtClean="0"/>
              <a:t>S=6, P=6</a:t>
            </a:r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  <a:p>
            <a:endParaRPr lang="ru-RU" smtClean="0"/>
          </a:p>
        </p:txBody>
      </p:sp>
      <p:pic>
        <p:nvPicPr>
          <p:cNvPr id="15362" name="Picture 2" descr="C:\Documents and Settings\Анна\Рабочий стол\Студенты 2009-2010\Исполнители\task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38" y="285750"/>
            <a:ext cx="1905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нутый угол 6"/>
          <p:cNvSpPr/>
          <p:nvPr/>
        </p:nvSpPr>
        <p:spPr>
          <a:xfrm>
            <a:off x="3500438" y="1785938"/>
            <a:ext cx="5214937" cy="4500562"/>
          </a:xfrm>
          <a:prstGeom prst="foldedCorne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643313" y="2071688"/>
            <a:ext cx="485775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ourier New" pitchFamily="49" charset="0"/>
                <a:cs typeface="Courier New" pitchFamily="49" charset="0"/>
              </a:rPr>
              <a:t>Program  pr1;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Var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a,b,c,S,P: integer;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writeln ('vvedite 3 chisla');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readln (a,b,c);</a:t>
            </a:r>
          </a:p>
          <a:p>
            <a:endParaRPr lang="en-US" b="1">
              <a:latin typeface="Courier New" pitchFamily="49" charset="0"/>
              <a:cs typeface="Courier New" pitchFamily="49" charset="0"/>
            </a:endParaRP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S:=a+b+c;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writeln ('S=', S);</a:t>
            </a:r>
          </a:p>
          <a:p>
            <a:endParaRPr lang="en-US" b="1">
              <a:latin typeface="Courier New" pitchFamily="49" charset="0"/>
              <a:cs typeface="Courier New" pitchFamily="49" charset="0"/>
            </a:endParaRP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P:=a*b*c;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writeln ('P=', P);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readln;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End.</a:t>
            </a:r>
            <a:endParaRPr lang="ru-RU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857250" y="2786063"/>
            <a:ext cx="2143125" cy="428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начало</a:t>
            </a:r>
          </a:p>
        </p:txBody>
      </p:sp>
      <p:cxnSp>
        <p:nvCxnSpPr>
          <p:cNvPr id="11" name="Прямая со стрелкой 10"/>
          <p:cNvCxnSpPr>
            <a:stCxn id="10" idx="4"/>
          </p:cNvCxnSpPr>
          <p:nvPr/>
        </p:nvCxnSpPr>
        <p:spPr>
          <a:xfrm rot="5400000">
            <a:off x="1748631" y="3393282"/>
            <a:ext cx="358775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Блок-схема: данные 11"/>
          <p:cNvSpPr/>
          <p:nvPr/>
        </p:nvSpPr>
        <p:spPr>
          <a:xfrm>
            <a:off x="1000125" y="3571875"/>
            <a:ext cx="1857375" cy="285750"/>
          </a:xfrm>
          <a:prstGeom prst="flowChartInputOutp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a,</a:t>
            </a:r>
            <a:r>
              <a:rPr lang="ru-RU" dirty="0"/>
              <a:t> </a:t>
            </a:r>
            <a:r>
              <a:rPr lang="en-US" dirty="0"/>
              <a:t>b, c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endCxn id="14" idx="0"/>
          </p:cNvCxnSpPr>
          <p:nvPr/>
        </p:nvCxnSpPr>
        <p:spPr>
          <a:xfrm rot="5400000">
            <a:off x="1786732" y="3999706"/>
            <a:ext cx="285750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Блок-схема: процесс 13"/>
          <p:cNvSpPr/>
          <p:nvPr/>
        </p:nvSpPr>
        <p:spPr>
          <a:xfrm>
            <a:off x="1143000" y="4143375"/>
            <a:ext cx="1571625" cy="714375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S:=</a:t>
            </a:r>
            <a:r>
              <a:rPr lang="en-US" dirty="0" err="1"/>
              <a:t>a+b+c</a:t>
            </a: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cs typeface="Courier New" pitchFamily="49" charset="0"/>
              </a:rPr>
              <a:t>P:=a*b*c</a:t>
            </a: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5" name="Прямая со стрелкой 14"/>
          <p:cNvCxnSpPr>
            <a:stCxn id="14" idx="2"/>
          </p:cNvCxnSpPr>
          <p:nvPr/>
        </p:nvCxnSpPr>
        <p:spPr>
          <a:xfrm rot="5400000">
            <a:off x="1820069" y="4964906"/>
            <a:ext cx="2159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Блок-схема: документ 15"/>
          <p:cNvSpPr/>
          <p:nvPr/>
        </p:nvSpPr>
        <p:spPr>
          <a:xfrm>
            <a:off x="1143000" y="5072063"/>
            <a:ext cx="1500188" cy="500062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S, P</a:t>
            </a:r>
            <a:endParaRPr lang="ru-RU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1751013" y="5749925"/>
            <a:ext cx="357188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857250" y="5929313"/>
            <a:ext cx="2143125" cy="428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конец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6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Текст 5"/>
          <p:cNvSpPr>
            <a:spLocks noGrp="1"/>
          </p:cNvSpPr>
          <p:nvPr>
            <p:ph type="body" sz="half" idx="2"/>
          </p:nvPr>
        </p:nvSpPr>
        <p:spPr>
          <a:xfrm>
            <a:off x="285750" y="500063"/>
            <a:ext cx="6215063" cy="2928937"/>
          </a:xfrm>
        </p:spPr>
        <p:txBody>
          <a:bodyPr/>
          <a:lstStyle/>
          <a:p>
            <a:r>
              <a:rPr lang="ru-RU" sz="2000" b="1" smtClean="0">
                <a:hlinkClick r:id="rId3" action="ppaction://hlinkfile"/>
              </a:rPr>
              <a:t>Задание № </a:t>
            </a:r>
            <a:r>
              <a:rPr lang="en-US" sz="2000" b="1" smtClean="0">
                <a:hlinkClick r:id="rId3" action="ppaction://hlinkfile"/>
              </a:rPr>
              <a:t>2</a:t>
            </a:r>
            <a:endParaRPr lang="ru-RU" sz="2000" smtClean="0"/>
          </a:p>
          <a:p>
            <a:r>
              <a:rPr lang="ru-RU" sz="2000" smtClean="0"/>
              <a:t>Даны длины двух катетов треугольника. Определить периметр этого треугольника.</a:t>
            </a:r>
          </a:p>
          <a:p>
            <a:r>
              <a:rPr lang="ru-RU" sz="2000" smtClean="0"/>
              <a:t>Входные данные:  3 4 </a:t>
            </a:r>
          </a:p>
          <a:p>
            <a:r>
              <a:rPr lang="ru-RU" sz="2000" smtClean="0"/>
              <a:t>Выходные данные: </a:t>
            </a:r>
            <a:r>
              <a:rPr lang="en-US" sz="2000" smtClean="0"/>
              <a:t>P=</a:t>
            </a:r>
            <a:r>
              <a:rPr lang="ru-RU" sz="2000" smtClean="0"/>
              <a:t>12</a:t>
            </a:r>
          </a:p>
          <a:p>
            <a:endParaRPr lang="ru-RU" smtClean="0"/>
          </a:p>
        </p:txBody>
      </p:sp>
      <p:pic>
        <p:nvPicPr>
          <p:cNvPr id="1028" name="Picture 2" descr="C:\Documents and Settings\Анна\Рабочий стол\Студенты 2009-2010\Исполнители\task3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38" y="285750"/>
            <a:ext cx="1905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нутый угол 6"/>
          <p:cNvSpPr/>
          <p:nvPr/>
        </p:nvSpPr>
        <p:spPr>
          <a:xfrm>
            <a:off x="3643313" y="2643188"/>
            <a:ext cx="5072062" cy="3857625"/>
          </a:xfrm>
          <a:prstGeom prst="foldedCorne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786188" y="2786063"/>
            <a:ext cx="485775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ourier New" pitchFamily="49" charset="0"/>
                <a:cs typeface="Courier New" pitchFamily="49" charset="0"/>
              </a:rPr>
              <a:t>Program  pr2;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Var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a,b,P: real;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writeln ('vvedite a,b');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readln (a,b);</a:t>
            </a:r>
          </a:p>
          <a:p>
            <a:r>
              <a:rPr lang="ru-RU" b="1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P:=a+b+sqrt(sqr(a)+sqr(b));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writeln ('P=', P:6:2);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readln;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End.</a:t>
            </a:r>
            <a:endParaRPr lang="ru-RU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Прямоугольный треугольник 9"/>
          <p:cNvSpPr/>
          <p:nvPr/>
        </p:nvSpPr>
        <p:spPr>
          <a:xfrm>
            <a:off x="857250" y="3214688"/>
            <a:ext cx="2143125" cy="2571750"/>
          </a:xfrm>
          <a:prstGeom prst="rtTriangle">
            <a:avLst/>
          </a:prstGeom>
          <a:ln w="571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2" name="TextBox 10"/>
          <p:cNvSpPr txBox="1">
            <a:spLocks noChangeArrowheads="1"/>
          </p:cNvSpPr>
          <p:nvPr/>
        </p:nvSpPr>
        <p:spPr bwMode="auto">
          <a:xfrm>
            <a:off x="214313" y="4000500"/>
            <a:ext cx="5000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latin typeface="Calibri" pitchFamily="34" charset="0"/>
              </a:rPr>
              <a:t>a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1033" name="TextBox 11"/>
          <p:cNvSpPr txBox="1">
            <a:spLocks noChangeArrowheads="1"/>
          </p:cNvSpPr>
          <p:nvPr/>
        </p:nvSpPr>
        <p:spPr bwMode="auto">
          <a:xfrm>
            <a:off x="1285875" y="5857875"/>
            <a:ext cx="5000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latin typeface="Calibri" pitchFamily="34" charset="0"/>
              </a:rPr>
              <a:t>b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1034" name="TextBox 12"/>
          <p:cNvSpPr txBox="1">
            <a:spLocks noChangeArrowheads="1"/>
          </p:cNvSpPr>
          <p:nvPr/>
        </p:nvSpPr>
        <p:spPr bwMode="auto">
          <a:xfrm>
            <a:off x="214313" y="2357438"/>
            <a:ext cx="22145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latin typeface="Calibri" pitchFamily="34" charset="0"/>
              </a:rPr>
              <a:t>P-?</a:t>
            </a:r>
            <a:endParaRPr lang="ru-RU" sz="4800">
              <a:latin typeface="Calibri" pitchFamily="34" charset="0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389063" y="3214688"/>
          <a:ext cx="205740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5" imgW="812520" imgH="253800" progId="Equation.3">
                  <p:embed/>
                </p:oleObj>
              </mc:Choice>
              <mc:Fallback>
                <p:oleObj name="Формула" r:id="rId5" imgW="81252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063" y="3214688"/>
                        <a:ext cx="205740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Арифметические операции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813" y="1214438"/>
          <a:ext cx="7572428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107"/>
                <a:gridCol w="1893107"/>
                <a:gridCol w="1893107"/>
                <a:gridCol w="1893107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Операция</a:t>
                      </a:r>
                      <a:endParaRPr lang="ru-RU" sz="2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знак</a:t>
                      </a:r>
                      <a:endParaRPr lang="ru-RU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операндов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результата</a:t>
                      </a:r>
                      <a:endParaRPr lang="ru-RU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сложение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integer/real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integer/real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вычитание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-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integer/real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integer/real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Умножение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*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integer/real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integer/real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деление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/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integer/real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integer/real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Целочисленное деление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Div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integer</a:t>
                      </a:r>
                      <a:endParaRPr lang="ru-RU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integer</a:t>
                      </a:r>
                      <a:endParaRPr lang="ru-RU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Остаток от деления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mod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integer</a:t>
                      </a:r>
                      <a:endParaRPr lang="ru-RU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integer</a:t>
                      </a:r>
                      <a:endParaRPr lang="ru-RU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900" dirty="0" smtClean="0"/>
              <a:t>Операции </a:t>
            </a:r>
            <a:r>
              <a:rPr lang="en-US" sz="4900" dirty="0" smtClean="0"/>
              <a:t>div, mod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i="1" dirty="0" smtClean="0">
                <a:solidFill>
                  <a:srgbClr val="C00000"/>
                </a:solidFill>
              </a:rPr>
              <a:t>(division-</a:t>
            </a:r>
            <a:r>
              <a:rPr lang="ru-RU" sz="4000" i="1" dirty="0" smtClean="0">
                <a:solidFill>
                  <a:srgbClr val="C00000"/>
                </a:solidFill>
              </a:rPr>
              <a:t>деление</a:t>
            </a:r>
            <a:r>
              <a:rPr lang="en-US" sz="4000" i="1" dirty="0" smtClean="0">
                <a:solidFill>
                  <a:srgbClr val="C00000"/>
                </a:solidFill>
              </a:rPr>
              <a:t>, </a:t>
            </a:r>
            <a:r>
              <a:rPr lang="en-US" sz="4000" i="1" dirty="0" smtClean="0">
                <a:solidFill>
                  <a:srgbClr val="0070C0"/>
                </a:solidFill>
              </a:rPr>
              <a:t>modulus</a:t>
            </a:r>
            <a:r>
              <a:rPr lang="ru-RU" sz="4000" i="1" dirty="0" smtClean="0">
                <a:solidFill>
                  <a:srgbClr val="0070C0"/>
                </a:solidFill>
              </a:rPr>
              <a:t>-мера</a:t>
            </a:r>
            <a:r>
              <a:rPr lang="en-US" sz="4000" i="1" dirty="0" smtClean="0">
                <a:solidFill>
                  <a:srgbClr val="0070C0"/>
                </a:solidFill>
              </a:rPr>
              <a:t>)</a:t>
            </a:r>
            <a:endParaRPr lang="ru-RU" sz="4000" i="1" dirty="0">
              <a:solidFill>
                <a:srgbClr val="0070C0"/>
              </a:solidFill>
            </a:endParaRPr>
          </a:p>
        </p:txBody>
      </p:sp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1500188" y="1714500"/>
            <a:ext cx="3071812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11 div 5=</a:t>
            </a:r>
          </a:p>
          <a:p>
            <a:r>
              <a:rPr lang="en-US" sz="3200">
                <a:latin typeface="Calibri" pitchFamily="34" charset="0"/>
              </a:rPr>
              <a:t>10 div 3=</a:t>
            </a:r>
          </a:p>
          <a:p>
            <a:r>
              <a:rPr lang="en-US" sz="3200">
                <a:latin typeface="Calibri" pitchFamily="34" charset="0"/>
              </a:rPr>
              <a:t>2 div 3=</a:t>
            </a:r>
          </a:p>
          <a:p>
            <a:r>
              <a:rPr lang="en-US" sz="3200">
                <a:latin typeface="Calibri" pitchFamily="34" charset="0"/>
              </a:rPr>
              <a:t>123 div 4=</a:t>
            </a:r>
          </a:p>
          <a:p>
            <a:r>
              <a:rPr lang="en-US" sz="3200">
                <a:latin typeface="Calibri" pitchFamily="34" charset="0"/>
              </a:rPr>
              <a:t>17 div -5=</a:t>
            </a:r>
          </a:p>
          <a:p>
            <a:r>
              <a:rPr lang="en-US" sz="3200">
                <a:latin typeface="Calibri" pitchFamily="34" charset="0"/>
              </a:rPr>
              <a:t>-17 div 5=</a:t>
            </a:r>
          </a:p>
          <a:p>
            <a:r>
              <a:rPr lang="en-US" sz="3200">
                <a:latin typeface="Calibri" pitchFamily="34" charset="0"/>
              </a:rPr>
              <a:t>-17 div -5=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57813" y="1500188"/>
            <a:ext cx="307181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10 </a:t>
            </a:r>
            <a:r>
              <a:rPr lang="en-US" sz="3200">
                <a:latin typeface="Calibri" pitchFamily="34" charset="0"/>
              </a:rPr>
              <a:t>mod 5 =</a:t>
            </a:r>
          </a:p>
          <a:p>
            <a:r>
              <a:rPr lang="en-US" sz="3200">
                <a:latin typeface="Calibri" pitchFamily="34" charset="0"/>
              </a:rPr>
              <a:t>11 mod 5=</a:t>
            </a:r>
          </a:p>
          <a:p>
            <a:r>
              <a:rPr lang="en-US" sz="3200">
                <a:latin typeface="Calibri" pitchFamily="34" charset="0"/>
              </a:rPr>
              <a:t>10 mod 3=</a:t>
            </a:r>
          </a:p>
          <a:p>
            <a:r>
              <a:rPr lang="en-US" sz="3200">
                <a:latin typeface="Calibri" pitchFamily="34" charset="0"/>
              </a:rPr>
              <a:t>14 mod 5=</a:t>
            </a:r>
          </a:p>
          <a:p>
            <a:r>
              <a:rPr lang="en-US" sz="3200">
                <a:latin typeface="Calibri" pitchFamily="34" charset="0"/>
              </a:rPr>
              <a:t>22 mod 5=</a:t>
            </a:r>
          </a:p>
          <a:p>
            <a:r>
              <a:rPr lang="en-US" sz="3200">
                <a:latin typeface="Calibri" pitchFamily="34" charset="0"/>
              </a:rPr>
              <a:t>31 mod 16 =</a:t>
            </a:r>
          </a:p>
          <a:p>
            <a:r>
              <a:rPr lang="en-US" sz="3200">
                <a:latin typeface="Calibri" pitchFamily="34" charset="0"/>
              </a:rPr>
              <a:t>17 mod -5=</a:t>
            </a:r>
          </a:p>
          <a:p>
            <a:r>
              <a:rPr lang="en-US" sz="3200">
                <a:latin typeface="Calibri" pitchFamily="34" charset="0"/>
              </a:rPr>
              <a:t>-17 mod 5=</a:t>
            </a:r>
          </a:p>
          <a:p>
            <a:r>
              <a:rPr lang="en-US" sz="3200">
                <a:latin typeface="Calibri" pitchFamily="34" charset="0"/>
              </a:rPr>
              <a:t>-17 mod -5 =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500" y="5786438"/>
            <a:ext cx="3714750" cy="9239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atin typeface="+mn-lt"/>
              </a:rPr>
              <a:t>Д.з</a:t>
            </a:r>
            <a:r>
              <a:rPr lang="ru-RU" b="1" dirty="0">
                <a:latin typeface="+mn-lt"/>
              </a:rPr>
              <a:t>: </a:t>
            </a:r>
            <a:r>
              <a:rPr lang="ru-RU" dirty="0">
                <a:latin typeface="+mn-lt"/>
              </a:rPr>
              <a:t>Доказать, что  </a:t>
            </a: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a mod b=a-(a div b)*b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(a div b) *b+ (a mod b)=a</a:t>
            </a:r>
            <a:r>
              <a:rPr lang="ru-RU" b="1" dirty="0">
                <a:latin typeface="+mn-lt"/>
              </a:rPr>
              <a:t> </a:t>
            </a:r>
          </a:p>
        </p:txBody>
      </p:sp>
      <p:pic>
        <p:nvPicPr>
          <p:cNvPr id="6" name="Picture 2" descr="C:\Documents and Settings\Анна\Рабочий стол\Студенты 2009-2010\Исполнители\task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5143500"/>
            <a:ext cx="1643062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2" descr="C:\Documents and Settings\Анна\Рабочий стол\Студенты 2009-2010\Исполнители\task4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285750"/>
            <a:ext cx="1905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ru-RU" sz="4900" dirty="0" smtClean="0"/>
              <a:t>Операции </a:t>
            </a:r>
            <a:r>
              <a:rPr lang="en-US" sz="4900" dirty="0" smtClean="0"/>
              <a:t>div, mod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sz="4000" i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1428736"/>
            <a:ext cx="7715304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+mn-lt"/>
              </a:rPr>
              <a:t>Задание 3.</a:t>
            </a:r>
            <a:r>
              <a:rPr lang="ru-RU" sz="2800" dirty="0">
                <a:latin typeface="+mn-lt"/>
              </a:rPr>
              <a:t> </a:t>
            </a:r>
            <a:endParaRPr lang="en-US" sz="28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Определите значение целочисленных переменных </a:t>
            </a:r>
            <a:r>
              <a:rPr lang="ru-RU" sz="2800" dirty="0" err="1">
                <a:latin typeface="+mn-lt"/>
              </a:rPr>
              <a:t>a</a:t>
            </a:r>
            <a:r>
              <a:rPr lang="ru-RU" sz="2800" dirty="0">
                <a:latin typeface="+mn-lt"/>
              </a:rPr>
              <a:t> и </a:t>
            </a:r>
            <a:r>
              <a:rPr lang="ru-RU" sz="2800" dirty="0" err="1">
                <a:latin typeface="+mn-lt"/>
              </a:rPr>
              <a:t>b</a:t>
            </a:r>
            <a:r>
              <a:rPr lang="ru-RU" sz="2800" dirty="0">
                <a:latin typeface="+mn-lt"/>
              </a:rPr>
              <a:t> после выполнения фрагмента программы:</a:t>
            </a:r>
          </a:p>
          <a:p>
            <a:pPr lvl="6">
              <a:defRPr/>
            </a:pPr>
            <a:r>
              <a:rPr lang="ru-RU" sz="2800" dirty="0">
                <a:latin typeface="+mn-lt"/>
              </a:rPr>
              <a:t>а</a:t>
            </a:r>
            <a:r>
              <a:rPr lang="en-US" sz="2800" dirty="0">
                <a:latin typeface="+mn-lt"/>
              </a:rPr>
              <a:t> :=6*15 + 4;</a:t>
            </a:r>
            <a:endParaRPr lang="ru-RU" sz="2800" dirty="0">
              <a:latin typeface="+mn-lt"/>
            </a:endParaRPr>
          </a:p>
          <a:p>
            <a:pPr lvl="6">
              <a:defRPr/>
            </a:pPr>
            <a:r>
              <a:rPr lang="en-US" sz="2800" dirty="0">
                <a:latin typeface="+mn-lt"/>
              </a:rPr>
              <a:t>b :=(a div 10)+ 2;</a:t>
            </a:r>
            <a:endParaRPr lang="ru-RU" sz="2800" dirty="0">
              <a:latin typeface="+mn-lt"/>
            </a:endParaRPr>
          </a:p>
          <a:p>
            <a:pPr lvl="6">
              <a:defRPr/>
            </a:pPr>
            <a:r>
              <a:rPr lang="en-US" sz="2800" dirty="0">
                <a:latin typeface="+mn-lt"/>
              </a:rPr>
              <a:t>a :=(b mod 10)- 1;</a:t>
            </a:r>
            <a:endParaRPr lang="ru-RU" sz="28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1) </a:t>
            </a:r>
            <a:r>
              <a:rPr lang="en-US" sz="2800" dirty="0">
                <a:latin typeface="+mn-lt"/>
              </a:rPr>
              <a:t>a</a:t>
            </a:r>
            <a:r>
              <a:rPr lang="ru-RU" sz="2800" dirty="0">
                <a:latin typeface="+mn-lt"/>
              </a:rPr>
              <a:t> = 1, </a:t>
            </a:r>
            <a:r>
              <a:rPr lang="en-US" sz="2800" dirty="0">
                <a:latin typeface="+mn-lt"/>
              </a:rPr>
              <a:t>b</a:t>
            </a:r>
            <a:r>
              <a:rPr lang="ru-RU" sz="2800" dirty="0">
                <a:latin typeface="+mn-lt"/>
              </a:rPr>
              <a:t> = 11</a:t>
            </a:r>
            <a:br>
              <a:rPr lang="ru-RU" sz="2800" dirty="0">
                <a:latin typeface="+mn-lt"/>
              </a:rPr>
            </a:br>
            <a:r>
              <a:rPr lang="ru-RU" sz="2800" dirty="0">
                <a:latin typeface="+mn-lt"/>
              </a:rPr>
              <a:t>2) </a:t>
            </a:r>
            <a:r>
              <a:rPr lang="en-US" sz="2800" dirty="0">
                <a:latin typeface="+mn-lt"/>
              </a:rPr>
              <a:t>a</a:t>
            </a:r>
            <a:r>
              <a:rPr lang="ru-RU" sz="2800" dirty="0">
                <a:latin typeface="+mn-lt"/>
              </a:rPr>
              <a:t> = 0, </a:t>
            </a:r>
            <a:r>
              <a:rPr lang="en-US" sz="2800" dirty="0">
                <a:latin typeface="+mn-lt"/>
              </a:rPr>
              <a:t>b</a:t>
            </a:r>
            <a:r>
              <a:rPr lang="ru-RU" sz="2800" dirty="0">
                <a:latin typeface="+mn-lt"/>
              </a:rPr>
              <a:t> = 9</a:t>
            </a:r>
            <a:br>
              <a:rPr lang="ru-RU" sz="2800" dirty="0">
                <a:latin typeface="+mn-lt"/>
              </a:rPr>
            </a:br>
            <a:r>
              <a:rPr lang="ru-RU" sz="2800" dirty="0">
                <a:latin typeface="+mn-lt"/>
              </a:rPr>
              <a:t>3) </a:t>
            </a:r>
            <a:r>
              <a:rPr lang="en-US" sz="2800" dirty="0">
                <a:latin typeface="+mn-lt"/>
              </a:rPr>
              <a:t>a</a:t>
            </a:r>
            <a:r>
              <a:rPr lang="ru-RU" sz="2800" dirty="0">
                <a:latin typeface="+mn-lt"/>
              </a:rPr>
              <a:t> = 94, </a:t>
            </a:r>
            <a:r>
              <a:rPr lang="en-US" sz="2800" dirty="0">
                <a:latin typeface="+mn-lt"/>
              </a:rPr>
              <a:t>b</a:t>
            </a:r>
            <a:r>
              <a:rPr lang="ru-RU" sz="2800" dirty="0">
                <a:latin typeface="+mn-lt"/>
              </a:rPr>
              <a:t> = 11</a:t>
            </a:r>
            <a:br>
              <a:rPr lang="ru-RU" sz="2800" dirty="0">
                <a:latin typeface="+mn-lt"/>
              </a:rPr>
            </a:br>
            <a:r>
              <a:rPr lang="ru-RU" sz="2800" dirty="0">
                <a:latin typeface="+mn-lt"/>
              </a:rPr>
              <a:t>4) </a:t>
            </a:r>
            <a:r>
              <a:rPr lang="en-US" sz="2800" dirty="0">
                <a:latin typeface="+mn-lt"/>
              </a:rPr>
              <a:t>a</a:t>
            </a:r>
            <a:r>
              <a:rPr lang="ru-RU" sz="2800" dirty="0">
                <a:latin typeface="+mn-lt"/>
              </a:rPr>
              <a:t> = 0, </a:t>
            </a:r>
            <a:r>
              <a:rPr lang="en-US" sz="2800" dirty="0">
                <a:latin typeface="+mn-lt"/>
              </a:rPr>
              <a:t>b</a:t>
            </a:r>
            <a:r>
              <a:rPr lang="ru-RU" sz="2800" dirty="0">
                <a:latin typeface="+mn-lt"/>
              </a:rPr>
              <a:t> = 11</a:t>
            </a:r>
          </a:p>
        </p:txBody>
      </p:sp>
      <p:pic>
        <p:nvPicPr>
          <p:cNvPr id="20483" name="Picture 2" descr="C:\Documents and Settings\Анна\Рабочий стол\Студенты 2009-2010\Исполнители\task4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785813"/>
            <a:ext cx="1905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Дом. задание:</a:t>
            </a:r>
          </a:p>
        </p:txBody>
      </p:sp>
      <p:pic>
        <p:nvPicPr>
          <p:cNvPr id="21506" name="Picture 2" descr="C:\Documents and Settings\Анна\Рабочий стол\Студенты 2009-2010\Исполнители\task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500063"/>
            <a:ext cx="1905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286625" y="285750"/>
            <a:ext cx="1500188" cy="12001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Д/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dirty="0"/>
              <a:t> </a:t>
            </a:r>
            <a:r>
              <a:rPr lang="en-US" dirty="0"/>
              <a:t> </a:t>
            </a:r>
            <a:endParaRPr lang="ru-RU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блок-схема, программа, *.</a:t>
            </a:r>
            <a:r>
              <a:rPr lang="en-US" dirty="0"/>
              <a:t>pas</a:t>
            </a:r>
            <a:endParaRPr lang="ru-RU" dirty="0"/>
          </a:p>
        </p:txBody>
      </p:sp>
      <p:sp>
        <p:nvSpPr>
          <p:cNvPr id="8" name="Текст 5"/>
          <p:cNvSpPr txBox="1">
            <a:spLocks/>
          </p:cNvSpPr>
          <p:nvPr/>
        </p:nvSpPr>
        <p:spPr>
          <a:xfrm>
            <a:off x="785813" y="2286000"/>
            <a:ext cx="7143750" cy="25003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</a:rPr>
              <a:t>Задание № 4</a:t>
            </a:r>
            <a:endParaRPr lang="ru-RU" sz="20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</a:rPr>
              <a:t>C </a:t>
            </a:r>
            <a:r>
              <a:rPr lang="ru-RU" sz="2000" dirty="0">
                <a:latin typeface="+mn-lt"/>
              </a:rPr>
              <a:t>клавиатуры вводится натуральное число. Найдите последнюю цифру числа.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20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70C0"/>
                </a:solidFill>
                <a:latin typeface="+mn-lt"/>
              </a:rPr>
              <a:t>Входные данные:  </a:t>
            </a:r>
            <a:r>
              <a:rPr lang="ru-RU" sz="2000" dirty="0">
                <a:latin typeface="+mn-lt"/>
              </a:rPr>
              <a:t>Введите натуральное число: 371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70C0"/>
                </a:solidFill>
                <a:latin typeface="+mn-lt"/>
              </a:rPr>
              <a:t>Выходные данные:</a:t>
            </a:r>
            <a:r>
              <a:rPr lang="ru-RU" sz="2000" dirty="0">
                <a:latin typeface="+mn-lt"/>
              </a:rPr>
              <a:t> Последняя цифра: 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200" dirty="0">
              <a:latin typeface="+mn-lt"/>
            </a:endParaRPr>
          </a:p>
        </p:txBody>
      </p:sp>
      <p:sp>
        <p:nvSpPr>
          <p:cNvPr id="21509" name="TextBox 8"/>
          <p:cNvSpPr txBox="1">
            <a:spLocks noChangeArrowheads="1"/>
          </p:cNvSpPr>
          <p:nvPr/>
        </p:nvSpPr>
        <p:spPr bwMode="auto">
          <a:xfrm>
            <a:off x="6357938" y="1643063"/>
            <a:ext cx="2571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>
                <a:latin typeface="Calibri" pitchFamily="34" charset="0"/>
                <a:hlinkClick r:id="rId3" action="ppaction://hlinksldjump"/>
              </a:rPr>
              <a:t>проверить решение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нутый угол 6"/>
          <p:cNvSpPr/>
          <p:nvPr/>
        </p:nvSpPr>
        <p:spPr>
          <a:xfrm>
            <a:off x="3429000" y="2714625"/>
            <a:ext cx="5500688" cy="3643313"/>
          </a:xfrm>
          <a:prstGeom prst="foldedCorne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530" name="Текст 5"/>
          <p:cNvSpPr>
            <a:spLocks noGrp="1"/>
          </p:cNvSpPr>
          <p:nvPr>
            <p:ph type="body" sz="half" idx="2"/>
          </p:nvPr>
        </p:nvSpPr>
        <p:spPr>
          <a:xfrm>
            <a:off x="357188" y="500063"/>
            <a:ext cx="5857875" cy="2500312"/>
          </a:xfrm>
        </p:spPr>
        <p:txBody>
          <a:bodyPr/>
          <a:lstStyle/>
          <a:p>
            <a:r>
              <a:rPr lang="ru-RU" sz="2000" b="1" smtClean="0"/>
              <a:t>Задание № 4</a:t>
            </a:r>
            <a:endParaRPr lang="ru-RU" sz="2000" smtClean="0"/>
          </a:p>
          <a:p>
            <a:r>
              <a:rPr lang="en-US" sz="2000" smtClean="0"/>
              <a:t>C </a:t>
            </a:r>
            <a:r>
              <a:rPr lang="ru-RU" sz="2000" smtClean="0"/>
              <a:t>клавиатуры вводится натуральное число. Найдите последнюю цифру числа.</a:t>
            </a:r>
            <a:endParaRPr lang="en-US" sz="2000" smtClean="0"/>
          </a:p>
          <a:p>
            <a:r>
              <a:rPr lang="ru-RU" sz="2000" smtClean="0">
                <a:solidFill>
                  <a:srgbClr val="0070C0"/>
                </a:solidFill>
              </a:rPr>
              <a:t>Входные данные:  </a:t>
            </a:r>
            <a:r>
              <a:rPr lang="ru-RU" sz="2000" smtClean="0"/>
              <a:t>Введите натуральное число: 371</a:t>
            </a:r>
          </a:p>
          <a:p>
            <a:r>
              <a:rPr lang="ru-RU" sz="2000" smtClean="0">
                <a:solidFill>
                  <a:srgbClr val="0070C0"/>
                </a:solidFill>
              </a:rPr>
              <a:t>Выходные данные:</a:t>
            </a:r>
            <a:r>
              <a:rPr lang="ru-RU" sz="2000" smtClean="0"/>
              <a:t> Последняя цифра: 1</a:t>
            </a:r>
          </a:p>
          <a:p>
            <a:endParaRPr lang="ru-RU" smtClean="0"/>
          </a:p>
        </p:txBody>
      </p:sp>
      <p:pic>
        <p:nvPicPr>
          <p:cNvPr id="22531" name="Picture 2" descr="C:\Documents and Settings\Анна\Рабочий стол\Студенты 2009-2010\Исполнители\task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38" y="214313"/>
            <a:ext cx="1905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00438" y="2786063"/>
            <a:ext cx="5643562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ourier New" pitchFamily="49" charset="0"/>
                <a:cs typeface="Courier New" pitchFamily="49" charset="0"/>
              </a:rPr>
              <a:t>program pr</a:t>
            </a:r>
            <a:r>
              <a:rPr lang="ru-RU" b="1">
                <a:latin typeface="Courier New" pitchFamily="49" charset="0"/>
                <a:cs typeface="Courier New" pitchFamily="49" charset="0"/>
              </a:rPr>
              <a:t>4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var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n, m: integer;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writeln ('vvedite natur chislo');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readln (n);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m:=n mod 10;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writeln (‘poslednya zifra', m);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   readln;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End.</a:t>
            </a:r>
            <a:endParaRPr lang="ru-RU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857250" y="2786063"/>
            <a:ext cx="2143125" cy="428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начало</a:t>
            </a:r>
          </a:p>
        </p:txBody>
      </p:sp>
      <p:cxnSp>
        <p:nvCxnSpPr>
          <p:cNvPr id="12" name="Прямая со стрелкой 11"/>
          <p:cNvCxnSpPr>
            <a:stCxn id="10" idx="4"/>
          </p:cNvCxnSpPr>
          <p:nvPr/>
        </p:nvCxnSpPr>
        <p:spPr>
          <a:xfrm rot="5400000">
            <a:off x="1748631" y="3393282"/>
            <a:ext cx="358775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Блок-схема: данные 12"/>
          <p:cNvSpPr/>
          <p:nvPr/>
        </p:nvSpPr>
        <p:spPr>
          <a:xfrm>
            <a:off x="1000125" y="3571875"/>
            <a:ext cx="1857375" cy="285750"/>
          </a:xfrm>
          <a:prstGeom prst="flowChartInputOutp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n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1751013" y="4035425"/>
            <a:ext cx="357188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Блок-схема: процесс 14"/>
          <p:cNvSpPr/>
          <p:nvPr/>
        </p:nvSpPr>
        <p:spPr>
          <a:xfrm>
            <a:off x="857250" y="4214813"/>
            <a:ext cx="2143125" cy="500062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m:=n mod 10</a:t>
            </a:r>
            <a:endParaRPr lang="ru-RU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>
            <a:off x="1751013" y="4892675"/>
            <a:ext cx="357188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Блок-схема: документ 16"/>
          <p:cNvSpPr/>
          <p:nvPr/>
        </p:nvSpPr>
        <p:spPr>
          <a:xfrm>
            <a:off x="1143000" y="5072063"/>
            <a:ext cx="1500188" cy="500062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</a:t>
            </a:r>
            <a:endParaRPr lang="ru-RU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rot="5400000">
            <a:off x="1751013" y="5749925"/>
            <a:ext cx="357188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857250" y="5929313"/>
            <a:ext cx="2143125" cy="428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конец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10" grpId="0" animBg="1"/>
      <p:bldP spid="13" grpId="0" animBg="1"/>
      <p:bldP spid="15" grpId="0" animBg="1"/>
      <p:bldP spid="17" grpId="0" animBg="1"/>
      <p:bldP spid="1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463</Words>
  <Application>Microsoft Office PowerPoint</Application>
  <PresentationFormat>Экран (4:3)</PresentationFormat>
  <Paragraphs>131</Paragraphs>
  <Slides>8</Slides>
  <Notes>0</Notes>
  <HiddenSlides>1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Courier New</vt:lpstr>
      <vt:lpstr>PF DaVinci Script Pro Inked</vt:lpstr>
      <vt:lpstr>Тема Office</vt:lpstr>
      <vt:lpstr>Формула</vt:lpstr>
      <vt:lpstr>Тема урока:  Линейные алгоритмы и программы. </vt:lpstr>
      <vt:lpstr>Презентация PowerPoint</vt:lpstr>
      <vt:lpstr>Презентация PowerPoint</vt:lpstr>
      <vt:lpstr>Арифметические операции</vt:lpstr>
      <vt:lpstr>Операции div, mod (division-деление, modulus-мера)</vt:lpstr>
      <vt:lpstr> Операции div, mod </vt:lpstr>
      <vt:lpstr>Дом. задание:</vt:lpstr>
      <vt:lpstr>Презентация PowerPoint</vt:lpstr>
    </vt:vector>
  </TitlesOfParts>
  <Company>Образование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Вспомним:</dc:title>
  <dc:creator>МОУ-гимназия №1</dc:creator>
  <cp:lastModifiedBy>Лена</cp:lastModifiedBy>
  <cp:revision>13</cp:revision>
  <dcterms:created xsi:type="dcterms:W3CDTF">2010-01-31T14:54:08Z</dcterms:created>
  <dcterms:modified xsi:type="dcterms:W3CDTF">2016-01-13T18:45:01Z</dcterms:modified>
</cp:coreProperties>
</file>