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9" r:id="rId4"/>
    <p:sldId id="263" r:id="rId5"/>
    <p:sldId id="275" r:id="rId6"/>
    <p:sldId id="264" r:id="rId7"/>
    <p:sldId id="273" r:id="rId8"/>
    <p:sldId id="265" r:id="rId9"/>
    <p:sldId id="270" r:id="rId10"/>
    <p:sldId id="266" r:id="rId11"/>
    <p:sldId id="271" r:id="rId12"/>
    <p:sldId id="267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1868-2EB4-4020-8E29-1BE945807F8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0CFA2-E587-4DC1-8200-AE3B4B5A99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39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0CFA2-E587-4DC1-8200-AE3B4B5A99F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630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EEBEAC-E5B7-4BBF-A951-A90E874BEE5E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E6C86F-CF8E-4495-A0D7-3058D1EB6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136904" cy="25922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  поэтапной разработки   программы решения  задачи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861048"/>
            <a:ext cx="5144616" cy="223224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Информатика 10 класс </a:t>
            </a:r>
          </a:p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И. Г. Семакин</a:t>
            </a:r>
          </a:p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Е. К.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Хеннер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Т. Ю. Шеина</a:t>
            </a:r>
          </a:p>
          <a:p>
            <a:pPr algn="r"/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6" name="Picture 8" descr="http://narexpert.ru/wp-content/uploads/2016/04/pov-1024x5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83657"/>
            <a:ext cx="3339176" cy="190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52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7920879" cy="69557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 этап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СОСТАВЛЕНИЕ ПРОГРАММЫ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ru-RU" sz="3200" i="1" u="sng" dirty="0" smtClean="0">
                <a:solidFill>
                  <a:srgbClr val="002060"/>
                </a:solidFill>
              </a:rPr>
              <a:t>Запись и отладка программы на языке программирования.</a:t>
            </a:r>
          </a:p>
          <a:p>
            <a:pPr algn="r"/>
            <a:r>
              <a:rPr lang="ru-RU" sz="3200" i="1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Строгое соблюдение правил синтаксиса языка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1125"/>
            <a:ext cx="1479823" cy="148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06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</a:rPr>
              <a:t>Программа решения квадратного уравнения </a:t>
            </a:r>
            <a:r>
              <a:rPr lang="ru-RU" sz="1600" b="1" u="sng" dirty="0">
                <a:solidFill>
                  <a:srgbClr val="002060"/>
                </a:solidFill>
              </a:rPr>
              <a:t>на Паскале </a:t>
            </a:r>
            <a:endParaRPr lang="ru-RU" sz="1600" b="1" u="sng" dirty="0" smtClean="0">
              <a:solidFill>
                <a:srgbClr val="002060"/>
              </a:solidFill>
            </a:endParaRP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Program </a:t>
            </a:r>
            <a:r>
              <a:rPr lang="en-US" sz="1200" b="1" dirty="0" smtClean="0">
                <a:solidFill>
                  <a:srgbClr val="002060"/>
                </a:solidFill>
              </a:rPr>
              <a:t>Roots</a:t>
            </a:r>
            <a:r>
              <a:rPr lang="en-US" sz="1200" dirty="0" smtClean="0">
                <a:solidFill>
                  <a:srgbClr val="002060"/>
                </a:solidFill>
              </a:rPr>
              <a:t>;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err="1" smtClean="0">
                <a:solidFill>
                  <a:srgbClr val="002060"/>
                </a:solidFill>
              </a:rPr>
              <a:t>Var</a:t>
            </a:r>
            <a:r>
              <a:rPr lang="en-US" sz="1200" dirty="0" smtClean="0">
                <a:solidFill>
                  <a:srgbClr val="002060"/>
                </a:solidFill>
              </a:rPr>
              <a:t> a,b,c,d,x1,x</a:t>
            </a:r>
            <a:r>
              <a:rPr lang="ru-RU" sz="1200" dirty="0" smtClean="0">
                <a:solidFill>
                  <a:srgbClr val="002060"/>
                </a:solidFill>
              </a:rPr>
              <a:t>2</a:t>
            </a:r>
            <a:r>
              <a:rPr lang="en-US" sz="1200" dirty="0" smtClean="0">
                <a:solidFill>
                  <a:srgbClr val="002060"/>
                </a:solidFill>
              </a:rPr>
              <a:t>: </a:t>
            </a:r>
            <a:r>
              <a:rPr lang="en-US" sz="1200" dirty="0">
                <a:solidFill>
                  <a:srgbClr val="002060"/>
                </a:solidFill>
              </a:rPr>
              <a:t>real;</a:t>
            </a:r>
          </a:p>
          <a:p>
            <a:r>
              <a:rPr lang="en-US" sz="1200" dirty="0">
                <a:solidFill>
                  <a:srgbClr val="002060"/>
                </a:solidFill>
              </a:rPr>
              <a:t>Begin</a:t>
            </a:r>
          </a:p>
          <a:p>
            <a:r>
              <a:rPr lang="en-US" sz="1200" dirty="0" err="1">
                <a:solidFill>
                  <a:srgbClr val="002060"/>
                </a:solidFill>
              </a:rPr>
              <a:t>Clrscr</a:t>
            </a:r>
            <a:r>
              <a:rPr lang="en-US" sz="1200" dirty="0">
                <a:solidFill>
                  <a:srgbClr val="002060"/>
                </a:solidFill>
              </a:rPr>
              <a:t>;</a:t>
            </a:r>
          </a:p>
          <a:p>
            <a:r>
              <a:rPr lang="en-US" sz="1200" dirty="0">
                <a:solidFill>
                  <a:srgbClr val="002060"/>
                </a:solidFill>
              </a:rPr>
              <a:t>Write('</a:t>
            </a:r>
            <a:r>
              <a:rPr lang="ru-RU" sz="1200" dirty="0">
                <a:solidFill>
                  <a:srgbClr val="002060"/>
                </a:solidFill>
              </a:rPr>
              <a:t>введите коэффициенты </a:t>
            </a:r>
            <a:r>
              <a:rPr lang="ru-RU" sz="1200" dirty="0" smtClean="0">
                <a:solidFill>
                  <a:srgbClr val="002060"/>
                </a:solidFill>
              </a:rPr>
              <a:t>кв. уравнения </a:t>
            </a:r>
            <a:r>
              <a:rPr lang="en-US" sz="1200" dirty="0" err="1" smtClean="0">
                <a:solidFill>
                  <a:srgbClr val="002060"/>
                </a:solidFill>
              </a:rPr>
              <a:t>a,b,c</a:t>
            </a:r>
            <a:r>
              <a:rPr lang="ru-RU" sz="1200" dirty="0">
                <a:solidFill>
                  <a:srgbClr val="002060"/>
                </a:solidFill>
              </a:rPr>
              <a:t>:</a:t>
            </a:r>
            <a:r>
              <a:rPr lang="en-US" sz="1200" dirty="0" smtClean="0">
                <a:solidFill>
                  <a:srgbClr val="002060"/>
                </a:solidFill>
              </a:rPr>
              <a:t>');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readln</a:t>
            </a:r>
            <a:r>
              <a:rPr lang="en-US" sz="1200" dirty="0">
                <a:solidFill>
                  <a:srgbClr val="002060"/>
                </a:solidFill>
              </a:rPr>
              <a:t>(</a:t>
            </a:r>
            <a:r>
              <a:rPr lang="en-US" sz="1200" dirty="0" err="1">
                <a:solidFill>
                  <a:srgbClr val="002060"/>
                </a:solidFill>
              </a:rPr>
              <a:t>a,b,c</a:t>
            </a:r>
            <a:r>
              <a:rPr lang="en-US" sz="1200" dirty="0" smtClean="0">
                <a:solidFill>
                  <a:srgbClr val="002060"/>
                </a:solidFill>
              </a:rPr>
              <a:t>);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If a=0 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Then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If b=0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Then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    If c=0     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 Then </a:t>
            </a:r>
            <a:r>
              <a:rPr lang="en-US" sz="1200" dirty="0" err="1" smtClean="0">
                <a:solidFill>
                  <a:srgbClr val="002060"/>
                </a:solidFill>
              </a:rPr>
              <a:t>Writeln</a:t>
            </a:r>
            <a:r>
              <a:rPr lang="en-US" sz="1200" dirty="0" smtClean="0">
                <a:solidFill>
                  <a:srgbClr val="002060"/>
                </a:solidFill>
              </a:rPr>
              <a:t>(‘</a:t>
            </a:r>
            <a:r>
              <a:rPr lang="ru-RU" sz="1200" dirty="0" smtClean="0">
                <a:solidFill>
                  <a:srgbClr val="002060"/>
                </a:solidFill>
              </a:rPr>
              <a:t>Любое </a:t>
            </a:r>
            <a:r>
              <a:rPr lang="en-US" sz="1200" dirty="0" smtClean="0">
                <a:solidFill>
                  <a:srgbClr val="002060"/>
                </a:solidFill>
              </a:rPr>
              <a:t>x</a:t>
            </a:r>
            <a:r>
              <a:rPr lang="ru-RU" sz="1200" dirty="0" smtClean="0">
                <a:solidFill>
                  <a:srgbClr val="002060"/>
                </a:solidFill>
              </a:rPr>
              <a:t> - 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решение')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 Else </a:t>
            </a:r>
            <a:r>
              <a:rPr lang="en-US" sz="1200" dirty="0" err="1" smtClean="0">
                <a:solidFill>
                  <a:srgbClr val="002060"/>
                </a:solidFill>
              </a:rPr>
              <a:t>Writeln</a:t>
            </a:r>
            <a:r>
              <a:rPr lang="en-US" sz="1200" dirty="0" smtClean="0">
                <a:solidFill>
                  <a:srgbClr val="002060"/>
                </a:solidFill>
              </a:rPr>
              <a:t>(‘</a:t>
            </a:r>
            <a:r>
              <a:rPr lang="ru-RU" sz="1200" dirty="0" smtClean="0">
                <a:solidFill>
                  <a:srgbClr val="002060"/>
                </a:solidFill>
              </a:rPr>
              <a:t>Нет решений')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Else</a:t>
            </a:r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 Begin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 x₁</a:t>
            </a:r>
            <a:r>
              <a:rPr lang="ru-RU" sz="1200" dirty="0" smtClean="0">
                <a:solidFill>
                  <a:srgbClr val="002060"/>
                </a:solidFill>
              </a:rPr>
              <a:t>:=-</a:t>
            </a:r>
            <a:r>
              <a:rPr lang="en-US" sz="1200" dirty="0" smtClean="0">
                <a:solidFill>
                  <a:srgbClr val="002060"/>
                </a:solidFill>
              </a:rPr>
              <a:t>c\b; 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 </a:t>
            </a:r>
            <a:r>
              <a:rPr lang="en-US" sz="1200" dirty="0" err="1" smtClean="0">
                <a:solidFill>
                  <a:srgbClr val="002060"/>
                </a:solidFill>
              </a:rPr>
              <a:t>Writeln</a:t>
            </a:r>
            <a:r>
              <a:rPr lang="en-US" sz="1200" dirty="0" smtClean="0">
                <a:solidFill>
                  <a:srgbClr val="002060"/>
                </a:solidFill>
              </a:rPr>
              <a:t>('x=', x)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End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Else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Begin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   d:=</a:t>
            </a:r>
            <a:r>
              <a:rPr lang="en-US" sz="1200" dirty="0">
                <a:solidFill>
                  <a:srgbClr val="002060"/>
                </a:solidFill>
              </a:rPr>
              <a:t>b*b-4*a*c;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If d&lt;0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T</a:t>
            </a:r>
            <a:r>
              <a:rPr lang="en-US" sz="1200" dirty="0">
                <a:solidFill>
                  <a:srgbClr val="002060"/>
                </a:solidFill>
              </a:rPr>
              <a:t>hen </a:t>
            </a:r>
            <a:r>
              <a:rPr lang="en-US" sz="1200" dirty="0" err="1" smtClean="0">
                <a:solidFill>
                  <a:srgbClr val="002060"/>
                </a:solidFill>
              </a:rPr>
              <a:t>Writeln</a:t>
            </a:r>
            <a:r>
              <a:rPr lang="en-US" sz="1200" dirty="0">
                <a:solidFill>
                  <a:srgbClr val="002060"/>
                </a:solidFill>
              </a:rPr>
              <a:t>(‘</a:t>
            </a:r>
            <a:r>
              <a:rPr lang="ru-RU" sz="1200" dirty="0">
                <a:solidFill>
                  <a:srgbClr val="002060"/>
                </a:solidFill>
              </a:rPr>
              <a:t>Нет вещественных корней ')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Else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      </a:t>
            </a:r>
            <a:r>
              <a:rPr lang="en-US" sz="1200" dirty="0" smtClean="0">
                <a:solidFill>
                  <a:srgbClr val="002060"/>
                </a:solidFill>
              </a:rPr>
              <a:t>Begin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X1:=(-</a:t>
            </a:r>
            <a:r>
              <a:rPr lang="en-US" sz="1200" dirty="0" err="1">
                <a:solidFill>
                  <a:srgbClr val="002060"/>
                </a:solidFill>
              </a:rPr>
              <a:t>b+sqrt</a:t>
            </a:r>
            <a:r>
              <a:rPr lang="en-US" sz="1200" dirty="0">
                <a:solidFill>
                  <a:srgbClr val="002060"/>
                </a:solidFill>
              </a:rPr>
              <a:t>(d))/(2*a); x2:=(-b-</a:t>
            </a:r>
            <a:r>
              <a:rPr lang="en-US" sz="1200" dirty="0" err="1">
                <a:solidFill>
                  <a:srgbClr val="002060"/>
                </a:solidFill>
              </a:rPr>
              <a:t>sqrt</a:t>
            </a:r>
            <a:r>
              <a:rPr lang="en-US" sz="1200" dirty="0">
                <a:solidFill>
                  <a:srgbClr val="002060"/>
                </a:solidFill>
              </a:rPr>
              <a:t>(d))/(2*a);</a:t>
            </a:r>
          </a:p>
          <a:p>
            <a:r>
              <a:rPr lang="en-US" sz="1200" dirty="0" err="1">
                <a:solidFill>
                  <a:srgbClr val="002060"/>
                </a:solidFill>
              </a:rPr>
              <a:t>Writeln</a:t>
            </a:r>
            <a:r>
              <a:rPr lang="en-US" sz="1200" dirty="0">
                <a:solidFill>
                  <a:srgbClr val="002060"/>
                </a:solidFill>
              </a:rPr>
              <a:t>('x1=',x1' x2=',</a:t>
            </a:r>
            <a:r>
              <a:rPr lang="en-US" sz="1200" dirty="0" smtClean="0">
                <a:solidFill>
                  <a:srgbClr val="002060"/>
                </a:solidFill>
              </a:rPr>
              <a:t>x2)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</a:rPr>
              <a:t>      </a:t>
            </a:r>
            <a:r>
              <a:rPr lang="en-US" sz="1200" dirty="0" smtClean="0">
                <a:solidFill>
                  <a:srgbClr val="002060"/>
                </a:solidFill>
              </a:rPr>
              <a:t>End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End</a:t>
            </a:r>
            <a:endParaRPr lang="ru-RU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End.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97152"/>
            <a:ext cx="819919" cy="12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0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7920879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 этап</a:t>
            </a:r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ТЕСТИРОВАНИЕ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ru-RU" sz="2400" i="1" u="sng" dirty="0" smtClean="0">
                <a:solidFill>
                  <a:srgbClr val="002060"/>
                </a:solidFill>
              </a:rPr>
              <a:t>Экспериментальное доказательство правильности алгоритма и работоспособности программы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Тест – вариант решения задачи с заданными исходными данными, для которых известен результат. 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План тестирования строится так, чтобы наиболее полно проверить работу программы</a:t>
            </a: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14828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10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185278"/>
              </p:ext>
            </p:extLst>
          </p:nvPr>
        </p:nvGraphicFramePr>
        <p:xfrm>
          <a:off x="1619672" y="1769912"/>
          <a:ext cx="6912768" cy="445721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20080"/>
                <a:gridCol w="2232248"/>
                <a:gridCol w="1944216"/>
                <a:gridCol w="2016224"/>
              </a:tblGrid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Исходные значения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Верные результаты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тестирования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a=0,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b=0,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c=0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Любое </a:t>
                      </a:r>
                      <a:r>
                        <a:rPr lang="en-US" dirty="0" smtClean="0"/>
                        <a:t>x - </a:t>
                      </a:r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Любое </a:t>
                      </a:r>
                      <a:r>
                        <a:rPr lang="en-US" dirty="0" smtClean="0"/>
                        <a:t>x - </a:t>
                      </a:r>
                      <a:r>
                        <a:rPr lang="ru-RU" dirty="0" smtClean="0"/>
                        <a:t>решение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a=0,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b=0,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c=1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решений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решений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a=0,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b=</a:t>
                      </a:r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c=</a:t>
                      </a:r>
                      <a:r>
                        <a:rPr lang="ru-RU" dirty="0" smtClean="0"/>
                        <a:t>-6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X=3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X=3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a=</a:t>
                      </a:r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b=</a:t>
                      </a:r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c=</a:t>
                      </a:r>
                      <a:r>
                        <a:rPr lang="ru-RU" dirty="0" smtClean="0"/>
                        <a:t>-3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X1=1, x2=-1,5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X1=1, x2=-1,5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a=</a:t>
                      </a:r>
                      <a:r>
                        <a:rPr lang="ru-RU" dirty="0" smtClean="0"/>
                        <a:t>-1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b=</a:t>
                      </a:r>
                      <a:r>
                        <a:rPr lang="ru-RU" dirty="0" smtClean="0"/>
                        <a:t>-1, </a:t>
                      </a:r>
                      <a:r>
                        <a:rPr lang="en-US" dirty="0" smtClean="0"/>
                        <a:t>c=</a:t>
                      </a:r>
                      <a:r>
                        <a:rPr lang="ru-RU" dirty="0" smtClean="0"/>
                        <a:t>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ru-RU" baseline="0" dirty="0" smtClean="0"/>
                        <a:t> вещественных корней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ru-RU" baseline="0" dirty="0" smtClean="0"/>
                        <a:t> вещественных корней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95736" y="692696"/>
            <a:ext cx="5544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</a:rPr>
              <a:t>План и результаты </a:t>
            </a:r>
            <a:r>
              <a:rPr lang="ru-RU" sz="2000" b="1" u="sng" dirty="0" smtClean="0">
                <a:solidFill>
                  <a:srgbClr val="002060"/>
                </a:solidFill>
              </a:rPr>
              <a:t>тестирования программы </a:t>
            </a:r>
            <a:r>
              <a:rPr lang="en-US" sz="2000" b="1" u="sng" dirty="0" smtClean="0">
                <a:solidFill>
                  <a:srgbClr val="002060"/>
                </a:solidFill>
              </a:rPr>
              <a:t>Roots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5655" y="1700808"/>
            <a:ext cx="6984776" cy="0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604448" y="1700808"/>
            <a:ext cx="0" cy="4536504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619672" y="6237312"/>
            <a:ext cx="6984776" cy="0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5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75655" y="1700808"/>
            <a:ext cx="144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47663" y="1700808"/>
            <a:ext cx="0" cy="4536504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8460431" y="1700808"/>
            <a:ext cx="144017" cy="0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19672" y="2492896"/>
            <a:ext cx="6840759" cy="0"/>
          </a:xfrm>
          <a:prstGeom prst="line">
            <a:avLst/>
          </a:prstGeom>
          <a:ln w="381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722" y="5157192"/>
            <a:ext cx="905586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12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60840" cy="1152128"/>
          </a:xfrm>
        </p:spPr>
        <p:txBody>
          <a:bodyPr>
            <a:normAutofit/>
          </a:bodyPr>
          <a:lstStyle/>
          <a:p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Сегодня узнали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276872"/>
            <a:ext cx="8208912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основные этапы разработки программы решения задачи: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sz="2800" b="1" dirty="0" smtClean="0">
                <a:solidFill>
                  <a:srgbClr val="002060"/>
                </a:solidFill>
              </a:rPr>
              <a:t>1. Постановка задачи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2. Формализация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3. Анализ математической задачи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4. Построение алгоритма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5. Составление программы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6. Тестирование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25144"/>
            <a:ext cx="1521192" cy="176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01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4680" cy="5128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437112"/>
            <a:ext cx="8352928" cy="16079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86916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Словом «задача» называют проблему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smtClean="0">
                <a:solidFill>
                  <a:srgbClr val="002060"/>
                </a:solidFill>
              </a:rPr>
              <a:t>которая требует решения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7949" y="548680"/>
            <a:ext cx="3536219" cy="346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58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8280919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этап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ПОСТАНОВКА ЗАДАЧИ</a:t>
            </a: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Определение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3600" i="1" u="sng" dirty="0" smtClean="0">
                <a:solidFill>
                  <a:srgbClr val="002060"/>
                </a:solidFill>
              </a:rPr>
              <a:t>исходных данных</a:t>
            </a:r>
          </a:p>
          <a:p>
            <a:pPr algn="ctr"/>
            <a:r>
              <a:rPr lang="ru-RU" sz="3600" i="1" u="sng" dirty="0" smtClean="0">
                <a:solidFill>
                  <a:srgbClr val="002060"/>
                </a:solidFill>
              </a:rPr>
              <a:t>и</a:t>
            </a:r>
          </a:p>
          <a:p>
            <a:pPr algn="ctr"/>
            <a:r>
              <a:rPr lang="ru-RU" sz="3600" i="1" u="sng" dirty="0" smtClean="0">
                <a:solidFill>
                  <a:srgbClr val="002060"/>
                </a:solidFill>
              </a:rPr>
              <a:t>результатов</a:t>
            </a:r>
          </a:p>
          <a:p>
            <a:pPr algn="ctr"/>
            <a:endParaRPr lang="ru-RU" sz="9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1"/>
            <a:ext cx="1336527" cy="134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86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1"/>
            <a:ext cx="8208911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этап</a:t>
            </a:r>
          </a:p>
          <a:p>
            <a:pPr algn="ctr"/>
            <a:endParaRPr lang="ru-RU" sz="48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ФОРМАЛИЗАЦИЯ ЗАДАЧИ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ru-RU" sz="2800" i="1" u="sng" dirty="0" smtClean="0">
                <a:solidFill>
                  <a:srgbClr val="002060"/>
                </a:solidFill>
              </a:rPr>
              <a:t>Перевод задачи на язык математик</a:t>
            </a:r>
            <a:r>
              <a:rPr lang="ru-RU" sz="2800" i="1" dirty="0" smtClean="0">
                <a:solidFill>
                  <a:srgbClr val="002060"/>
                </a:solidFill>
              </a:rPr>
              <a:t>и </a:t>
            </a:r>
            <a:r>
              <a:rPr lang="ru-RU" sz="3200" i="1" dirty="0" smtClean="0">
                <a:solidFill>
                  <a:srgbClr val="002060"/>
                </a:solidFill>
              </a:rPr>
              <a:t>–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формул,  уравнений, систем неравенств и т. п.</a:t>
            </a: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242" y="476672"/>
            <a:ext cx="1119783" cy="112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47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Камень брошен вертикально вверх. Определить через сколько секунд он достигнет высоты 60 м, если начальная скорость камня была 40 м/с. Ускорение свободного падения принять за 10 м/с </a:t>
            </a:r>
            <a:r>
              <a:rPr lang="ru-RU" dirty="0" smtClean="0">
                <a:solidFill>
                  <a:srgbClr val="002060"/>
                </a:solidFill>
              </a:rPr>
              <a:t>². </a:t>
            </a:r>
            <a:r>
              <a:rPr lang="ru-RU" dirty="0">
                <a:solidFill>
                  <a:srgbClr val="002060"/>
                </a:solidFill>
              </a:rPr>
              <a:t>Сопротивлением воздуха пренебречь.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1.Постановка задачи.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Входные данные: высота(</a:t>
            </a:r>
            <a:r>
              <a:rPr lang="en-US" dirty="0" smtClean="0">
                <a:solidFill>
                  <a:srgbClr val="002060"/>
                </a:solidFill>
              </a:rPr>
              <a:t>h),</a:t>
            </a:r>
            <a:r>
              <a:rPr lang="ru-RU" dirty="0" smtClean="0">
                <a:solidFill>
                  <a:srgbClr val="002060"/>
                </a:solidFill>
              </a:rPr>
              <a:t>начальная скорость(</a:t>
            </a:r>
            <a:r>
              <a:rPr lang="ru-RU" dirty="0">
                <a:solidFill>
                  <a:srgbClr val="002060"/>
                </a:solidFill>
              </a:rPr>
              <a:t>υ₀</a:t>
            </a:r>
            <a:r>
              <a:rPr lang="ru-RU" dirty="0" smtClean="0">
                <a:solidFill>
                  <a:srgbClr val="002060"/>
                </a:solidFill>
              </a:rPr>
              <a:t>), ускорение свободного падения(¿);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результаты: время(</a:t>
            </a:r>
            <a:r>
              <a:rPr lang="en-US" dirty="0" smtClean="0">
                <a:solidFill>
                  <a:srgbClr val="002060"/>
                </a:solidFill>
              </a:rPr>
              <a:t>t)</a:t>
            </a:r>
            <a:r>
              <a:rPr lang="ru-RU" dirty="0" smtClean="0">
                <a:solidFill>
                  <a:srgbClr val="002060"/>
                </a:solidFill>
              </a:rPr>
              <a:t> 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2.Формализация задачи.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Движение </a:t>
            </a:r>
            <a:r>
              <a:rPr lang="ru-RU" dirty="0">
                <a:solidFill>
                  <a:srgbClr val="002060"/>
                </a:solidFill>
              </a:rPr>
              <a:t>камня равноускоренное, </a:t>
            </a:r>
            <a:r>
              <a:rPr lang="ru-RU" dirty="0" smtClean="0">
                <a:solidFill>
                  <a:srgbClr val="002060"/>
                </a:solidFill>
              </a:rPr>
              <a:t>поэтому </a:t>
            </a:r>
            <a:r>
              <a:rPr lang="ru-RU" dirty="0">
                <a:solidFill>
                  <a:srgbClr val="002060"/>
                </a:solidFill>
              </a:rPr>
              <a:t>h = </a:t>
            </a:r>
            <a:r>
              <a:rPr lang="ru-RU" dirty="0" err="1" smtClean="0">
                <a:solidFill>
                  <a:srgbClr val="002060"/>
                </a:solidFill>
              </a:rPr>
              <a:t>υ₀t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¿ t ²/2 </a:t>
            </a:r>
            <a:r>
              <a:rPr lang="ru-RU" dirty="0" smtClean="0">
                <a:solidFill>
                  <a:srgbClr val="002060"/>
                </a:solidFill>
              </a:rPr>
              <a:t>-¿ </a:t>
            </a:r>
            <a:r>
              <a:rPr lang="ru-RU" dirty="0">
                <a:solidFill>
                  <a:srgbClr val="002060"/>
                </a:solidFill>
              </a:rPr>
              <a:t>t </a:t>
            </a:r>
            <a:r>
              <a:rPr lang="ru-RU" dirty="0" smtClean="0">
                <a:solidFill>
                  <a:srgbClr val="002060"/>
                </a:solidFill>
              </a:rPr>
              <a:t>²/2 </a:t>
            </a:r>
            <a:r>
              <a:rPr lang="ru-RU" dirty="0">
                <a:solidFill>
                  <a:srgbClr val="002060"/>
                </a:solidFill>
              </a:rPr>
              <a:t>+ </a:t>
            </a:r>
            <a:r>
              <a:rPr lang="ru-RU" dirty="0" err="1" smtClean="0">
                <a:solidFill>
                  <a:srgbClr val="002060"/>
                </a:solidFill>
              </a:rPr>
              <a:t>υ₀t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 h = 0 </a:t>
            </a:r>
            <a:r>
              <a:rPr lang="ru-RU" dirty="0" smtClean="0">
                <a:solidFill>
                  <a:srgbClr val="002060"/>
                </a:solidFill>
              </a:rPr>
              <a:t>Подставим </a:t>
            </a:r>
            <a:r>
              <a:rPr lang="ru-RU" dirty="0">
                <a:solidFill>
                  <a:srgbClr val="002060"/>
                </a:solidFill>
              </a:rPr>
              <a:t>данные задачи в уравнение. - 5t </a:t>
            </a:r>
            <a:r>
              <a:rPr lang="ru-RU" dirty="0" smtClean="0">
                <a:solidFill>
                  <a:srgbClr val="002060"/>
                </a:solidFill>
              </a:rPr>
              <a:t>²+ </a:t>
            </a:r>
            <a:r>
              <a:rPr lang="ru-RU" dirty="0">
                <a:solidFill>
                  <a:srgbClr val="002060"/>
                </a:solidFill>
              </a:rPr>
              <a:t>40t – 60 = 0 Разделив его обе части на -5, получим равносильное ему приведенное квадратное уравнение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t </a:t>
            </a:r>
            <a:r>
              <a:rPr lang="ru-RU" dirty="0" smtClean="0">
                <a:solidFill>
                  <a:srgbClr val="002060"/>
                </a:solidFill>
              </a:rPr>
              <a:t>² </a:t>
            </a:r>
            <a:r>
              <a:rPr lang="ru-RU" dirty="0">
                <a:solidFill>
                  <a:srgbClr val="002060"/>
                </a:solidFill>
              </a:rPr>
              <a:t>- 8t + 12 = </a:t>
            </a:r>
            <a:r>
              <a:rPr lang="ru-RU" dirty="0" smtClean="0">
                <a:solidFill>
                  <a:srgbClr val="002060"/>
                </a:solidFill>
              </a:rPr>
              <a:t>0 .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085184"/>
            <a:ext cx="1008112" cy="15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8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7920879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 этап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АНАЛИЗ МАТЕМАТИЧЕСКОЙ ЗАДАЧИ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Определение </a:t>
            </a:r>
            <a:r>
              <a:rPr lang="ru-RU" sz="2400" i="1" u="sng" dirty="0" smtClean="0">
                <a:solidFill>
                  <a:srgbClr val="002060"/>
                </a:solidFill>
              </a:rPr>
              <a:t>всех вариантов множеств значений исходных данных.</a:t>
            </a:r>
          </a:p>
          <a:p>
            <a:endParaRPr lang="ru-RU" sz="2400" i="1" u="sng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Определение </a:t>
            </a:r>
            <a:r>
              <a:rPr lang="ru-RU" sz="2400" i="1" u="sng" dirty="0" smtClean="0">
                <a:solidFill>
                  <a:srgbClr val="002060"/>
                </a:solidFill>
              </a:rPr>
              <a:t>для каждого варианта способа решения и вида выходных данных (результатов) </a:t>
            </a: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912"/>
            <a:ext cx="1152128" cy="115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29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489660"/>
              </p:ext>
            </p:extLst>
          </p:nvPr>
        </p:nvGraphicFramePr>
        <p:xfrm>
          <a:off x="971600" y="1351281"/>
          <a:ext cx="7272808" cy="5030047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48000"/>
                <a:gridCol w="4224808"/>
              </a:tblGrid>
              <a:tr h="781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Если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a=0,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b=0,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c=0,</a:t>
                      </a:r>
                      <a:endParaRPr lang="ru-RU" dirty="0" smtClean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то любое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x - 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решение</a:t>
                      </a: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Если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a=0,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b=0,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c≠0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,</a:t>
                      </a: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то уравнение решений не имеет</a:t>
                      </a: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Если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a=0,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b≠0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,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то это линейное уравнение, которое имеет одно решение:</a:t>
                      </a:r>
                    </a:p>
                    <a:p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x=-c/b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0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Если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a≠0,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d=b2-4ac≥0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,</a:t>
                      </a: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то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уравнение имеет два вещественных корня:</a:t>
                      </a:r>
                      <a:endParaRPr lang="en-US" baseline="0" dirty="0" smtClean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  <a:p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x₁=(-b+√d)/(2a)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x₂=(-b-√d)/(2a)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Если </a:t>
                      </a:r>
                      <a:r>
                        <a:rPr lang="en-US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a≠0 </a:t>
                      </a:r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и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</a:t>
                      </a:r>
                      <a:r>
                        <a:rPr lang="en-US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d&lt;0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,</a:t>
                      </a:r>
                      <a:endParaRPr lang="ru-RU" dirty="0" smtClean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  <a:p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То уравнение не имеет вещественных корней</a:t>
                      </a:r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332656"/>
            <a:ext cx="770485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Пример анализа решения квадратного уравнения</a:t>
            </a:r>
            <a:r>
              <a:rPr lang="en-US" sz="2400" b="1" u="sng" smtClean="0">
                <a:solidFill>
                  <a:srgbClr val="002060"/>
                </a:solidFill>
              </a:rPr>
              <a:t>  ax²+bx+c=0</a:t>
            </a:r>
            <a:endParaRPr lang="ru-RU" sz="2400" b="1" u="sng" dirty="0">
              <a:solidFill>
                <a:srgbClr val="002060"/>
              </a:solidFill>
            </a:endParaRPr>
          </a:p>
          <a:p>
            <a:pPr algn="ctr"/>
            <a:endParaRPr lang="ru-RU" sz="2400" b="1" u="sng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229200"/>
            <a:ext cx="747911" cy="112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12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7920879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 этап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ПОСТРОЕНИЕ АЛГОРИТМА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ru-RU" sz="3200" i="1" u="sng" dirty="0" smtClean="0">
                <a:solidFill>
                  <a:srgbClr val="002060"/>
                </a:solidFill>
              </a:rPr>
              <a:t>Определение структуры алгоритма, последовательности команд.</a:t>
            </a:r>
          </a:p>
          <a:p>
            <a:pPr algn="r"/>
            <a:endParaRPr lang="ru-RU" sz="3200" i="1" u="sng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Представление на каком-либо языке описания алгоритмов (блок –схема, учебный Алгоритмический язык)</a:t>
            </a: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1263799" cy="126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30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41638" y="404664"/>
            <a:ext cx="1368152" cy="44462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начало</a:t>
            </a:r>
            <a:endParaRPr lang="ru-RU" sz="1200" dirty="0"/>
          </a:p>
        </p:txBody>
      </p:sp>
      <p:sp>
        <p:nvSpPr>
          <p:cNvPr id="4" name="Овал 3"/>
          <p:cNvSpPr/>
          <p:nvPr/>
        </p:nvSpPr>
        <p:spPr>
          <a:xfrm>
            <a:off x="4391980" y="6119002"/>
            <a:ext cx="1368152" cy="44462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конец</a:t>
            </a:r>
            <a:endParaRPr lang="ru-RU" sz="1200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3846901" y="980728"/>
            <a:ext cx="1913231" cy="360040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Ввод а,</a:t>
            </a:r>
            <a:r>
              <a:rPr lang="en-US" sz="1200" dirty="0" smtClean="0">
                <a:solidFill>
                  <a:srgbClr val="002060"/>
                </a:solidFill>
              </a:rPr>
              <a:t>b</a:t>
            </a:r>
            <a:r>
              <a:rPr lang="ru-RU" sz="1200" dirty="0" smtClean="0">
                <a:solidFill>
                  <a:srgbClr val="002060"/>
                </a:solidFill>
              </a:rPr>
              <a:t>,с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Блок-схема: данные 11"/>
          <p:cNvSpPr/>
          <p:nvPr/>
        </p:nvSpPr>
        <p:spPr>
          <a:xfrm>
            <a:off x="1799269" y="3540128"/>
            <a:ext cx="1692611" cy="446194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«Нет решений»</a:t>
            </a:r>
          </a:p>
        </p:txBody>
      </p:sp>
      <p:sp>
        <p:nvSpPr>
          <p:cNvPr id="13" name="Блок-схема: данные 12"/>
          <p:cNvSpPr/>
          <p:nvPr/>
        </p:nvSpPr>
        <p:spPr>
          <a:xfrm>
            <a:off x="251520" y="3540128"/>
            <a:ext cx="1592558" cy="446194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«Любое </a:t>
            </a:r>
            <a:r>
              <a:rPr lang="en-US" sz="1200" dirty="0">
                <a:solidFill>
                  <a:srgbClr val="002060"/>
                </a:solidFill>
              </a:rPr>
              <a:t>x</a:t>
            </a:r>
            <a:r>
              <a:rPr lang="ru-RU" sz="1200" dirty="0">
                <a:solidFill>
                  <a:srgbClr val="002060"/>
                </a:solidFill>
              </a:rPr>
              <a:t>»</a:t>
            </a:r>
          </a:p>
        </p:txBody>
      </p:sp>
      <p:sp>
        <p:nvSpPr>
          <p:cNvPr id="14" name="Блок-схема: данные 13"/>
          <p:cNvSpPr/>
          <p:nvPr/>
        </p:nvSpPr>
        <p:spPr>
          <a:xfrm>
            <a:off x="4622434" y="3679548"/>
            <a:ext cx="2344538" cy="613548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«Нет вещественных корней»</a:t>
            </a:r>
          </a:p>
        </p:txBody>
      </p:sp>
      <p:sp>
        <p:nvSpPr>
          <p:cNvPr id="15" name="Блок-схема: данные 14"/>
          <p:cNvSpPr/>
          <p:nvPr/>
        </p:nvSpPr>
        <p:spPr>
          <a:xfrm>
            <a:off x="6676218" y="5119239"/>
            <a:ext cx="2121364" cy="482652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Вывод </a:t>
            </a:r>
            <a:r>
              <a:rPr lang="en-US" sz="1200" dirty="0">
                <a:solidFill>
                  <a:srgbClr val="002060"/>
                </a:solidFill>
              </a:rPr>
              <a:t> x₁, x₂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4283968" y="1564824"/>
            <a:ext cx="1050820" cy="612648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а=0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6441562" y="2852936"/>
            <a:ext cx="1050820" cy="612648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d&lt;</a:t>
            </a:r>
            <a:r>
              <a:rPr lang="ru-RU" sz="1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748449" y="2679966"/>
            <a:ext cx="1050820" cy="612648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c</a:t>
            </a:r>
            <a:r>
              <a:rPr lang="ru-RU" sz="1200" dirty="0">
                <a:solidFill>
                  <a:srgbClr val="002060"/>
                </a:solidFill>
              </a:rPr>
              <a:t>=0</a:t>
            </a:r>
          </a:p>
        </p:txBody>
      </p:sp>
      <p:sp>
        <p:nvSpPr>
          <p:cNvPr id="19" name="Блок-схема: решение 18"/>
          <p:cNvSpPr/>
          <p:nvPr/>
        </p:nvSpPr>
        <p:spPr>
          <a:xfrm>
            <a:off x="1844078" y="2127218"/>
            <a:ext cx="1050820" cy="612648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b</a:t>
            </a:r>
            <a:r>
              <a:rPr lang="ru-RU" sz="1200" dirty="0">
                <a:solidFill>
                  <a:srgbClr val="002060"/>
                </a:solidFill>
              </a:rPr>
              <a:t>=0</a:t>
            </a:r>
          </a:p>
        </p:txBody>
      </p:sp>
      <p:cxnSp>
        <p:nvCxnSpPr>
          <p:cNvPr id="21" name="Прямая со стрелкой 20"/>
          <p:cNvCxnSpPr>
            <a:stCxn id="16" idx="1"/>
            <a:endCxn id="16" idx="1"/>
          </p:cNvCxnSpPr>
          <p:nvPr/>
        </p:nvCxnSpPr>
        <p:spPr>
          <a:xfrm>
            <a:off x="4283968" y="18711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6" idx="1"/>
          </p:cNvCxnSpPr>
          <p:nvPr/>
        </p:nvCxnSpPr>
        <p:spPr>
          <a:xfrm flipH="1">
            <a:off x="2373383" y="1871148"/>
            <a:ext cx="191058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9" idx="0"/>
          </p:cNvCxnSpPr>
          <p:nvPr/>
        </p:nvCxnSpPr>
        <p:spPr>
          <a:xfrm>
            <a:off x="2369488" y="1875672"/>
            <a:ext cx="0" cy="25154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182055" y="2236082"/>
            <a:ext cx="1541035" cy="441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d=b²-4ac</a:t>
            </a:r>
            <a:endParaRPr lang="ru-RU" sz="1200" dirty="0">
              <a:solidFill>
                <a:srgbClr val="002060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16" idx="3"/>
          </p:cNvCxnSpPr>
          <p:nvPr/>
        </p:nvCxnSpPr>
        <p:spPr>
          <a:xfrm>
            <a:off x="5334788" y="1871148"/>
            <a:ext cx="1632184" cy="452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957474" y="2718020"/>
            <a:ext cx="1434506" cy="441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x</a:t>
            </a:r>
            <a:r>
              <a:rPr lang="ru-RU" sz="1200" dirty="0">
                <a:solidFill>
                  <a:srgbClr val="002060"/>
                </a:solidFill>
              </a:rPr>
              <a:t>:=-</a:t>
            </a:r>
            <a:r>
              <a:rPr lang="en-US" sz="1200" dirty="0">
                <a:solidFill>
                  <a:srgbClr val="002060"/>
                </a:solidFill>
              </a:rPr>
              <a:t>c/b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06492" y="4365103"/>
            <a:ext cx="1778630" cy="444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x₂</a:t>
            </a:r>
            <a:r>
              <a:rPr lang="ru-RU" sz="1200" dirty="0">
                <a:solidFill>
                  <a:srgbClr val="002060"/>
                </a:solidFill>
              </a:rPr>
              <a:t>:=(-</a:t>
            </a:r>
            <a:r>
              <a:rPr lang="en-US" sz="1200" dirty="0">
                <a:solidFill>
                  <a:srgbClr val="002060"/>
                </a:solidFill>
              </a:rPr>
              <a:t>b-√d)/(2a)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90960" y="3670873"/>
            <a:ext cx="1706622" cy="441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x</a:t>
            </a:r>
            <a:r>
              <a:rPr lang="en-US" sz="1200" dirty="0">
                <a:solidFill>
                  <a:srgbClr val="002060"/>
                </a:solidFill>
              </a:rPr>
              <a:t>₁</a:t>
            </a:r>
            <a:r>
              <a:rPr lang="ru-RU" sz="1200" dirty="0">
                <a:solidFill>
                  <a:srgbClr val="002060"/>
                </a:solidFill>
              </a:rPr>
              <a:t>:=(-</a:t>
            </a:r>
            <a:r>
              <a:rPr lang="en-US" sz="1200" dirty="0">
                <a:solidFill>
                  <a:srgbClr val="002060"/>
                </a:solidFill>
              </a:rPr>
              <a:t>b+√d)/(2a</a:t>
            </a:r>
            <a:r>
              <a:rPr lang="en-US" sz="1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)</a:t>
            </a:r>
            <a:endParaRPr lang="ru-RU" sz="12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cxnSp>
        <p:nvCxnSpPr>
          <p:cNvPr id="55" name="Прямая соединительная линия 54"/>
          <p:cNvCxnSpPr>
            <a:stCxn id="19" idx="1"/>
          </p:cNvCxnSpPr>
          <p:nvPr/>
        </p:nvCxnSpPr>
        <p:spPr>
          <a:xfrm flipH="1">
            <a:off x="1316576" y="2433542"/>
            <a:ext cx="527502" cy="231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18" idx="0"/>
          </p:cNvCxnSpPr>
          <p:nvPr/>
        </p:nvCxnSpPr>
        <p:spPr>
          <a:xfrm>
            <a:off x="1269964" y="2447766"/>
            <a:ext cx="3895" cy="232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9" idx="3"/>
          </p:cNvCxnSpPr>
          <p:nvPr/>
        </p:nvCxnSpPr>
        <p:spPr>
          <a:xfrm>
            <a:off x="2894898" y="2433542"/>
            <a:ext cx="77982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47" idx="0"/>
          </p:cNvCxnSpPr>
          <p:nvPr/>
        </p:nvCxnSpPr>
        <p:spPr>
          <a:xfrm>
            <a:off x="3674727" y="2445122"/>
            <a:ext cx="0" cy="27289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8" idx="1"/>
          </p:cNvCxnSpPr>
          <p:nvPr/>
        </p:nvCxnSpPr>
        <p:spPr>
          <a:xfrm flipH="1">
            <a:off x="564948" y="2986290"/>
            <a:ext cx="18350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8" idx="3"/>
          </p:cNvCxnSpPr>
          <p:nvPr/>
        </p:nvCxnSpPr>
        <p:spPr>
          <a:xfrm>
            <a:off x="1799269" y="2986290"/>
            <a:ext cx="63788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11560" y="2983646"/>
            <a:ext cx="0" cy="55648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483768" y="2983646"/>
            <a:ext cx="0" cy="55648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3" idx="4"/>
            <a:endCxn id="13" idx="4"/>
          </p:cNvCxnSpPr>
          <p:nvPr/>
        </p:nvCxnSpPr>
        <p:spPr>
          <a:xfrm>
            <a:off x="1047799" y="39863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13" idx="3"/>
          </p:cNvCxnSpPr>
          <p:nvPr/>
        </p:nvCxnSpPr>
        <p:spPr>
          <a:xfrm flipH="1">
            <a:off x="754093" y="3986322"/>
            <a:ext cx="134450" cy="3067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2" idx="3"/>
          </p:cNvCxnSpPr>
          <p:nvPr/>
        </p:nvCxnSpPr>
        <p:spPr>
          <a:xfrm flipH="1">
            <a:off x="2404441" y="3986322"/>
            <a:ext cx="71872" cy="3067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07024" y="4293096"/>
            <a:ext cx="169741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47" idx="2"/>
          </p:cNvCxnSpPr>
          <p:nvPr/>
        </p:nvCxnSpPr>
        <p:spPr>
          <a:xfrm>
            <a:off x="3674727" y="3159260"/>
            <a:ext cx="0" cy="13498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Блок-схема: данные 84"/>
          <p:cNvSpPr/>
          <p:nvPr/>
        </p:nvSpPr>
        <p:spPr>
          <a:xfrm>
            <a:off x="2616604" y="4509120"/>
            <a:ext cx="1957625" cy="482652"/>
          </a:xfrm>
          <a:prstGeom prst="flowChartInputOutpu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Вывод </a:t>
            </a:r>
            <a:r>
              <a:rPr lang="en-US" sz="1200" dirty="0">
                <a:solidFill>
                  <a:srgbClr val="002060"/>
                </a:solidFill>
              </a:rPr>
              <a:t>x</a:t>
            </a:r>
            <a:endParaRPr lang="ru-RU" sz="1200" dirty="0">
              <a:solidFill>
                <a:srgbClr val="002060"/>
              </a:solidFill>
            </a:endParaRPr>
          </a:p>
        </p:txBody>
      </p:sp>
      <p:cxnSp>
        <p:nvCxnSpPr>
          <p:cNvPr id="87" name="Прямая соединительная линия 86"/>
          <p:cNvCxnSpPr>
            <a:stCxn id="17" idx="1"/>
          </p:cNvCxnSpPr>
          <p:nvPr/>
        </p:nvCxnSpPr>
        <p:spPr>
          <a:xfrm flipH="1">
            <a:off x="5804526" y="3159260"/>
            <a:ext cx="6370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539975" y="3159260"/>
            <a:ext cx="54678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14" idx="1"/>
          </p:cNvCxnSpPr>
          <p:nvPr/>
        </p:nvCxnSpPr>
        <p:spPr>
          <a:xfrm flipH="1">
            <a:off x="5794703" y="3159260"/>
            <a:ext cx="9823" cy="5202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48" idx="2"/>
          </p:cNvCxnSpPr>
          <p:nvPr/>
        </p:nvCxnSpPr>
        <p:spPr>
          <a:xfrm>
            <a:off x="7995807" y="4809802"/>
            <a:ext cx="11588" cy="27538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14" idx="4"/>
          </p:cNvCxnSpPr>
          <p:nvPr/>
        </p:nvCxnSpPr>
        <p:spPr>
          <a:xfrm>
            <a:off x="5794703" y="4293096"/>
            <a:ext cx="9823" cy="15841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5804526" y="5877272"/>
            <a:ext cx="19607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6786433" y="5877272"/>
            <a:ext cx="0" cy="720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555731" y="4293096"/>
            <a:ext cx="0" cy="103341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85" idx="4"/>
          </p:cNvCxnSpPr>
          <p:nvPr/>
        </p:nvCxnSpPr>
        <p:spPr>
          <a:xfrm flipH="1">
            <a:off x="3595416" y="4991772"/>
            <a:ext cx="1" cy="3347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555731" y="5326510"/>
            <a:ext cx="19938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2552644" y="5326510"/>
            <a:ext cx="0" cy="5507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595293" y="5913276"/>
            <a:ext cx="4191140" cy="360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endCxn id="4" idx="0"/>
          </p:cNvCxnSpPr>
          <p:nvPr/>
        </p:nvCxnSpPr>
        <p:spPr>
          <a:xfrm>
            <a:off x="5076056" y="5931278"/>
            <a:ext cx="0" cy="1877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2" idx="4"/>
            <a:endCxn id="5" idx="1"/>
          </p:cNvCxnSpPr>
          <p:nvPr/>
        </p:nvCxnSpPr>
        <p:spPr>
          <a:xfrm flipH="1">
            <a:off x="4803517" y="849288"/>
            <a:ext cx="22197" cy="1314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5" idx="4"/>
            <a:endCxn id="16" idx="0"/>
          </p:cNvCxnSpPr>
          <p:nvPr/>
        </p:nvCxnSpPr>
        <p:spPr>
          <a:xfrm>
            <a:off x="4803517" y="1340768"/>
            <a:ext cx="5861" cy="22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086762" y="5601891"/>
            <a:ext cx="0" cy="27538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813368" y="5877272"/>
            <a:ext cx="26180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075174" y="3159260"/>
            <a:ext cx="11588" cy="51161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9" idx="2"/>
            <a:endCxn id="48" idx="0"/>
          </p:cNvCxnSpPr>
          <p:nvPr/>
        </p:nvCxnSpPr>
        <p:spPr>
          <a:xfrm>
            <a:off x="7944271" y="4112113"/>
            <a:ext cx="51536" cy="2529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46901" y="156482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5334788" y="156482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7185858" y="18756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endCxn id="39" idx="0"/>
          </p:cNvCxnSpPr>
          <p:nvPr/>
        </p:nvCxnSpPr>
        <p:spPr>
          <a:xfrm flipH="1">
            <a:off x="6952573" y="1875672"/>
            <a:ext cx="14399" cy="36041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39" idx="2"/>
            <a:endCxn id="17" idx="0"/>
          </p:cNvCxnSpPr>
          <p:nvPr/>
        </p:nvCxnSpPr>
        <p:spPr>
          <a:xfrm>
            <a:off x="6952573" y="2677322"/>
            <a:ext cx="14399" cy="1756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123044" y="2852936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1475656" y="212721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3131840" y="212721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1907704" y="267732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7723090" y="285293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451" y="4947384"/>
            <a:ext cx="972696" cy="146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76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578</TotalTime>
  <Words>733</Words>
  <Application>Microsoft Office PowerPoint</Application>
  <PresentationFormat>Экран (4:3)</PresentationFormat>
  <Paragraphs>160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Пример   поэтапной разработки   программы решения  задачи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Сегодня узнали 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  поэтапной разработки   программы решения  задачи</dc:title>
  <dc:creator>Зоя Камаева</dc:creator>
  <cp:lastModifiedBy>Абдулла</cp:lastModifiedBy>
  <cp:revision>68</cp:revision>
  <dcterms:created xsi:type="dcterms:W3CDTF">2018-02-20T07:13:43Z</dcterms:created>
  <dcterms:modified xsi:type="dcterms:W3CDTF">2020-02-27T18:11:05Z</dcterms:modified>
</cp:coreProperties>
</file>