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6" r:id="rId2"/>
    <p:sldId id="288" r:id="rId3"/>
    <p:sldId id="316" r:id="rId4"/>
    <p:sldId id="258" r:id="rId5"/>
    <p:sldId id="292" r:id="rId6"/>
    <p:sldId id="309" r:id="rId7"/>
    <p:sldId id="310" r:id="rId8"/>
    <p:sldId id="304" r:id="rId9"/>
    <p:sldId id="293" r:id="rId10"/>
    <p:sldId id="294" r:id="rId11"/>
    <p:sldId id="305" r:id="rId12"/>
    <p:sldId id="313" r:id="rId13"/>
    <p:sldId id="314" r:id="rId14"/>
    <p:sldId id="315" r:id="rId15"/>
    <p:sldId id="317" r:id="rId16"/>
    <p:sldId id="318" r:id="rId17"/>
    <p:sldId id="319" r:id="rId18"/>
    <p:sldId id="320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1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F0BC8DB-F441-45DD-9971-2B088A4664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C484AD-268E-4887-BB59-27DD5CA2AA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1DCFCC-9468-4860-BC1A-E878CF5817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858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E8957D6-6CB0-4974-96BF-8A8BAD07329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631FE4F-3F03-411D-B14B-C5D7D472CE8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FD012A-755F-4059-B72E-0AABEA4EB1A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EE8FF6-1864-4D09-B95C-DE425B6E1D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3E6EFC-5C02-4DFD-8AEE-C28F2DA01B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C28C63-056F-4718-B10E-8EC8E445E1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CF1937-8FA1-40B9-8130-DCBC4D0423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68CCB6-5695-4F30-B3A1-151028F082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6F5E73-FF76-4E17-A766-1B7333A183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A07E19D-ACC4-4622-A8F8-0FA9CE7FE4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E12FACE-50AC-4905-B066-64B482C9B23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3" r:id="rId12"/>
    <p:sldLayoutId id="2147483724" r:id="rId13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uroki.net/" TargetMode="External"/><Relationship Id="rId3" Type="http://schemas.openxmlformats.org/officeDocument/2006/relationships/hyperlink" Target="http://metodist.lbz.ru/authors/informatika/3/" TargetMode="External"/><Relationship Id="rId7" Type="http://schemas.openxmlformats.org/officeDocument/2006/relationships/hyperlink" Target="http://www.openclass.ru/" TargetMode="External"/><Relationship Id="rId2" Type="http://schemas.openxmlformats.org/officeDocument/2006/relationships/hyperlink" Target="http://kpolyakov.spb.ru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infourok.ru/" TargetMode="External"/><Relationship Id="rId5" Type="http://schemas.openxmlformats.org/officeDocument/2006/relationships/hyperlink" Target="http://www.klyaksa.net/" TargetMode="External"/><Relationship Id="rId4" Type="http://schemas.openxmlformats.org/officeDocument/2006/relationships/hyperlink" Target="http://metodist.lbz.ru/authors/informatika/2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5616" y="1556792"/>
            <a:ext cx="7772400" cy="2405825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FF0000"/>
                </a:solidFill>
                <a:effectLst/>
              </a:rPr>
              <a:t>Представление текста в памяти компьютера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dirty="0" smtClean="0">
                <a:solidFill>
                  <a:srgbClr val="C00000"/>
                </a:solidFill>
              </a:rPr>
              <a:t>.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Учитель информатики</a:t>
            </a:r>
          </a:p>
          <a:p>
            <a:r>
              <a:rPr lang="ru-RU" dirty="0" err="1" smtClean="0"/>
              <a:t>Гегелашвили</a:t>
            </a:r>
            <a:r>
              <a:rPr lang="ru-RU" dirty="0" smtClean="0"/>
              <a:t> Т.П.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Таблица кодирования </a:t>
            </a:r>
            <a:br>
              <a:rPr lang="ru-RU" sz="4000" dirty="0" smtClean="0">
                <a:solidFill>
                  <a:srgbClr val="C00000"/>
                </a:solidFill>
              </a:rPr>
            </a:br>
            <a:r>
              <a:rPr lang="en-US" sz="4000" i="1" dirty="0" smtClean="0">
                <a:solidFill>
                  <a:srgbClr val="C00000"/>
                </a:solidFill>
              </a:rPr>
              <a:t>Windows-1251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85000" name="Text Box 8"/>
          <p:cNvSpPr txBox="1">
            <a:spLocks noChangeArrowheads="1"/>
          </p:cNvSpPr>
          <p:nvPr/>
        </p:nvSpPr>
        <p:spPr bwMode="auto">
          <a:xfrm>
            <a:off x="4859338" y="5157788"/>
            <a:ext cx="39449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graphicFrame>
        <p:nvGraphicFramePr>
          <p:cNvPr id="9" name="Group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956064"/>
              </p:ext>
            </p:extLst>
          </p:nvPr>
        </p:nvGraphicFramePr>
        <p:xfrm>
          <a:off x="577850" y="1711099"/>
          <a:ext cx="8189913" cy="1378080"/>
        </p:xfrm>
        <a:graphic>
          <a:graphicData uri="http://schemas.openxmlformats.org/drawingml/2006/table">
            <a:tbl>
              <a:tblPr/>
              <a:tblGrid>
                <a:gridCol w="482600"/>
                <a:gridCol w="481013"/>
                <a:gridCol w="482600"/>
                <a:gridCol w="482600"/>
                <a:gridCol w="479425"/>
                <a:gridCol w="481012"/>
                <a:gridCol w="482600"/>
                <a:gridCol w="482600"/>
                <a:gridCol w="481013"/>
                <a:gridCol w="482600"/>
                <a:gridCol w="482600"/>
                <a:gridCol w="481012"/>
                <a:gridCol w="479425"/>
                <a:gridCol w="482600"/>
                <a:gridCol w="482600"/>
                <a:gridCol w="481013"/>
                <a:gridCol w="482600"/>
              </a:tblGrid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F"/>
                    </a:solidFill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А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Б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В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Г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Д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Е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Ж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З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И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Й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К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Л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М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Н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О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П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Р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С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Т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У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Ф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Х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Ц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Ч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Ш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Щ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Ъ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Ы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Ь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Э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Ю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Я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1559" y="3933056"/>
            <a:ext cx="81927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+mn-lt"/>
              </a:rPr>
              <a:t>Любой символ, записанный в этом коде имеет два знака, следовательно код у нас </a:t>
            </a:r>
            <a:r>
              <a:rPr lang="ru-RU" sz="3200" dirty="0" smtClean="0">
                <a:solidFill>
                  <a:srgbClr val="FF0000"/>
                </a:solidFill>
                <a:latin typeface="+mn-lt"/>
              </a:rPr>
              <a:t>равномерный</a:t>
            </a:r>
            <a:endParaRPr lang="ru-RU" sz="3200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355600" y="188640"/>
            <a:ext cx="8001000" cy="582885"/>
          </a:xfrm>
          <a:prstGeom prst="rect">
            <a:avLst/>
          </a:prstGeom>
        </p:spPr>
        <p:txBody>
          <a:bodyPr vert="horz" anchor="b">
            <a:normAutofit fontScale="55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7000" dirty="0" smtClean="0">
                <a:solidFill>
                  <a:srgbClr val="C00000"/>
                </a:solidFill>
              </a:rPr>
              <a:t>Декодирование</a:t>
            </a:r>
            <a:endParaRPr lang="ru-RU" dirty="0" smtClean="0">
              <a:solidFill>
                <a:srgbClr val="C00000"/>
              </a:solidFill>
            </a:endParaRPr>
          </a:p>
        </p:txBody>
      </p:sp>
      <p:sp>
        <p:nvSpPr>
          <p:cNvPr id="6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E42B1CC-2B14-40FA-ADAA-FFBD91DEF3DE}" type="slidenum">
              <a:rPr lang="ru-RU"/>
              <a:pPr eaLnBrk="1" hangingPunct="1"/>
              <a:t>11</a:t>
            </a:fld>
            <a:endParaRPr lang="ru-RU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55600" y="771525"/>
            <a:ext cx="854075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0850" indent="-450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ru-RU" sz="3200" b="1">
                <a:solidFill>
                  <a:schemeClr val="accent2"/>
                </a:solidFill>
              </a:rPr>
              <a:t>Декодирование </a:t>
            </a:r>
            <a:r>
              <a:rPr lang="ru-RU" sz="3200"/>
              <a:t>– это восстановление сообщения из последовательности кодов.</a:t>
            </a: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01230" y="3429000"/>
            <a:ext cx="89644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0" hangingPunct="0"/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</a:rPr>
              <a:t>МАМА--МЫЛА--РАМУ </a:t>
            </a:r>
            <a:r>
              <a:rPr lang="ru-RU" sz="2400" dirty="0" smtClean="0">
                <a:latin typeface="Arial Unicode MS" pitchFamily="34" charset="-128"/>
              </a:rPr>
              <a:t>→ 0 </a:t>
            </a:r>
            <a:r>
              <a:rPr lang="ru-RU" sz="2400" dirty="0">
                <a:latin typeface="Arial Unicode MS" pitchFamily="34" charset="-128"/>
              </a:rPr>
              <a:t>1 </a:t>
            </a:r>
            <a:r>
              <a:rPr lang="ru-RU" sz="2400" dirty="0" smtClean="0">
                <a:latin typeface="Arial Unicode MS" pitchFamily="34" charset="-128"/>
              </a:rPr>
              <a:t>0 1 110 0 10 11 0 110 101 1 0 100  </a:t>
            </a:r>
            <a:r>
              <a:rPr lang="ru-RU" sz="2000" dirty="0" smtClean="0"/>
              <a:t> </a:t>
            </a:r>
            <a:endParaRPr lang="ru-RU" sz="48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705569" y="4623222"/>
            <a:ext cx="7301061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0" hangingPunct="0"/>
            <a:r>
              <a:rPr lang="ru-RU" sz="2400" dirty="0" smtClean="0">
                <a:latin typeface="Arial Unicode MS" pitchFamily="34" charset="-128"/>
              </a:rPr>
              <a:t>Расшифровали: 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</a:rPr>
              <a:t>МР--МРРРМЛМАММ</a:t>
            </a:r>
            <a:endParaRPr lang="ru-RU" sz="48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209796" y="4063197"/>
            <a:ext cx="883235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2700" dirty="0">
                <a:solidFill>
                  <a:srgbClr val="000000"/>
                </a:solidFill>
                <a:latin typeface="+mn-lt"/>
              </a:rPr>
              <a:t>Приняли </a:t>
            </a:r>
            <a:r>
              <a:rPr lang="ru-RU" sz="2700" dirty="0" smtClean="0">
                <a:solidFill>
                  <a:srgbClr val="000000"/>
                </a:solidFill>
                <a:latin typeface="+mn-lt"/>
              </a:rPr>
              <a:t>сообщение</a:t>
            </a:r>
            <a:r>
              <a:rPr lang="ru-RU" sz="2700" dirty="0" smtClean="0">
                <a:solidFill>
                  <a:srgbClr val="000000"/>
                </a:solidFill>
              </a:rPr>
              <a:t>: </a:t>
            </a:r>
            <a:r>
              <a:rPr lang="ru-RU" sz="2700" dirty="0" smtClean="0">
                <a:latin typeface="Arial Unicode MS" pitchFamily="34" charset="-128"/>
              </a:rPr>
              <a:t>010111001011011010110100</a:t>
            </a:r>
            <a:endParaRPr lang="ru-RU" sz="2700" dirty="0"/>
          </a:p>
          <a:p>
            <a:r>
              <a:rPr lang="ru-RU" sz="2700" dirty="0" smtClean="0">
                <a:solidFill>
                  <a:srgbClr val="000000"/>
                </a:solidFill>
              </a:rPr>
              <a:t> </a:t>
            </a:r>
            <a:endParaRPr lang="ru-RU" sz="2700" dirty="0"/>
          </a:p>
        </p:txBody>
      </p:sp>
      <p:pic>
        <p:nvPicPr>
          <p:cNvPr id="1167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11" y="2436190"/>
            <a:ext cx="6261323" cy="992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783578" y="5423931"/>
            <a:ext cx="61031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latin typeface="+mn-lt"/>
              </a:rPr>
              <a:t>Неравномерные коды </a:t>
            </a:r>
            <a:r>
              <a:rPr lang="ru-RU" sz="2400" dirty="0" smtClean="0">
                <a:latin typeface="+mn-lt"/>
              </a:rPr>
              <a:t>неоднозначное </a:t>
            </a:r>
          </a:p>
          <a:p>
            <a:pPr algn="r"/>
            <a:r>
              <a:rPr lang="ru-RU" sz="2400" dirty="0" smtClean="0">
                <a:latin typeface="+mn-lt"/>
              </a:rPr>
              <a:t> декодируют сообщение</a:t>
            </a:r>
            <a:endParaRPr lang="ru-RU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397" y="2125435"/>
            <a:ext cx="7769183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79513" y="3573016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МАМА--МЫЛА--РАМУ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:</a:t>
            </a:r>
            <a:br>
              <a:rPr lang="ru-RU" sz="2400" b="1" dirty="0"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latin typeface="Arial" pitchFamily="34" charset="0"/>
                <a:cs typeface="Arial" pitchFamily="34" charset="0"/>
              </a:rPr>
              <a:t>000 001 000 001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110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000 010 011 001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110 101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001 000 100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 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7" y="332656"/>
            <a:ext cx="79208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rgbClr val="C00000"/>
                </a:solidFill>
                <a:latin typeface="+mn-lt"/>
              </a:rPr>
              <a:t>Равномерные коды </a:t>
            </a:r>
            <a:r>
              <a:rPr lang="ru-RU" sz="2800" dirty="0">
                <a:latin typeface="+mn-lt"/>
              </a:rPr>
              <a:t>позволяют однозначно </a:t>
            </a:r>
            <a:br>
              <a:rPr lang="ru-RU" sz="2800" dirty="0">
                <a:latin typeface="+mn-lt"/>
              </a:rPr>
            </a:br>
            <a:r>
              <a:rPr lang="ru-RU" sz="2800" dirty="0">
                <a:latin typeface="+mn-lt"/>
              </a:rPr>
              <a:t>  декодировать </a:t>
            </a:r>
            <a:r>
              <a:rPr lang="ru-RU" sz="2800" dirty="0" smtClean="0">
                <a:latin typeface="+mn-lt"/>
              </a:rPr>
              <a:t>сообщения</a:t>
            </a:r>
            <a:endParaRPr lang="ru-RU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0048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393700" y="293688"/>
            <a:ext cx="8001000" cy="460375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3600" dirty="0" smtClean="0">
                <a:solidFill>
                  <a:srgbClr val="C00000"/>
                </a:solidFill>
              </a:rPr>
              <a:t>Неравномерные коды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7162800" y="0"/>
            <a:ext cx="19812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9D6E0F3-00A6-4073-B5ED-7EE1D8131ACE}" type="slidenum">
              <a:rPr lang="ru-RU"/>
              <a:pPr eaLnBrk="1" hangingPunct="1"/>
              <a:t>13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552643"/>
              </p:ext>
            </p:extLst>
          </p:nvPr>
        </p:nvGraphicFramePr>
        <p:xfrm>
          <a:off x="1558515" y="1844824"/>
          <a:ext cx="6956425" cy="731520"/>
        </p:xfrm>
        <a:graphic>
          <a:graphicData uri="http://schemas.openxmlformats.org/drawingml/2006/table">
            <a:tbl>
              <a:tblPr/>
              <a:tblGrid>
                <a:gridCol w="993775"/>
                <a:gridCol w="993775"/>
                <a:gridCol w="993775"/>
                <a:gridCol w="993775"/>
                <a:gridCol w="993775"/>
                <a:gridCol w="993775"/>
                <a:gridCol w="99377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Ы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пробел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011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1011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1010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" name="Прямоугольник 48"/>
          <p:cNvSpPr>
            <a:spLocks noChangeArrowheads="1"/>
          </p:cNvSpPr>
          <p:nvPr/>
        </p:nvSpPr>
        <p:spPr bwMode="auto">
          <a:xfrm>
            <a:off x="2728811" y="3327375"/>
            <a:ext cx="638253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ru-RU" sz="2400" dirty="0" smtClean="0"/>
              <a:t>01100011001101110111000011010000111010</a:t>
            </a:r>
            <a:endParaRPr lang="ru-RU" sz="2400" dirty="0"/>
          </a:p>
        </p:txBody>
      </p:sp>
      <p:sp>
        <p:nvSpPr>
          <p:cNvPr id="50" name="Прямоугольник 49"/>
          <p:cNvSpPr>
            <a:spLocks noChangeArrowheads="1"/>
          </p:cNvSpPr>
          <p:nvPr/>
        </p:nvSpPr>
        <p:spPr bwMode="auto">
          <a:xfrm>
            <a:off x="3318202" y="3789040"/>
            <a:ext cx="4026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b="1" dirty="0"/>
              <a:t>М</a:t>
            </a:r>
          </a:p>
        </p:txBody>
      </p:sp>
      <p:sp>
        <p:nvSpPr>
          <p:cNvPr id="51" name="Прямоугольник 50"/>
          <p:cNvSpPr>
            <a:spLocks noChangeArrowheads="1"/>
          </p:cNvSpPr>
          <p:nvPr/>
        </p:nvSpPr>
        <p:spPr bwMode="auto">
          <a:xfrm>
            <a:off x="3710101" y="3805051"/>
            <a:ext cx="3513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b="1"/>
              <a:t>А</a:t>
            </a:r>
          </a:p>
        </p:txBody>
      </p:sp>
      <p:sp>
        <p:nvSpPr>
          <p:cNvPr id="52" name="Прямоугольник 51"/>
          <p:cNvSpPr>
            <a:spLocks noChangeArrowheads="1"/>
          </p:cNvSpPr>
          <p:nvPr/>
        </p:nvSpPr>
        <p:spPr bwMode="auto">
          <a:xfrm>
            <a:off x="4059103" y="3805051"/>
            <a:ext cx="4026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b="1"/>
              <a:t>М</a:t>
            </a:r>
          </a:p>
        </p:txBody>
      </p:sp>
      <p:sp>
        <p:nvSpPr>
          <p:cNvPr id="53" name="Прямоугольник 52"/>
          <p:cNvSpPr>
            <a:spLocks noChangeArrowheads="1"/>
          </p:cNvSpPr>
          <p:nvPr/>
        </p:nvSpPr>
        <p:spPr bwMode="auto">
          <a:xfrm>
            <a:off x="4421301" y="3805051"/>
            <a:ext cx="3513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b="1"/>
              <a:t>А</a:t>
            </a:r>
          </a:p>
        </p:txBody>
      </p:sp>
      <p:sp>
        <p:nvSpPr>
          <p:cNvPr id="54" name="Freeform 2"/>
          <p:cNvSpPr>
            <a:spLocks/>
          </p:cNvSpPr>
          <p:nvPr/>
        </p:nvSpPr>
        <p:spPr bwMode="auto">
          <a:xfrm>
            <a:off x="4824003" y="4000313"/>
            <a:ext cx="212725" cy="66675"/>
          </a:xfrm>
          <a:custGeom>
            <a:avLst/>
            <a:gdLst>
              <a:gd name="T0" fmla="*/ 0 w 1359"/>
              <a:gd name="T1" fmla="*/ 3556 h 375"/>
              <a:gd name="T2" fmla="*/ 0 w 1359"/>
              <a:gd name="T3" fmla="*/ 66675 h 375"/>
              <a:gd name="T4" fmla="*/ 212725 w 1359"/>
              <a:gd name="T5" fmla="*/ 66675 h 375"/>
              <a:gd name="T6" fmla="*/ 212725 w 1359"/>
              <a:gd name="T7" fmla="*/ 0 h 375"/>
              <a:gd name="T8" fmla="*/ 0 60000 65536"/>
              <a:gd name="T9" fmla="*/ 0 60000 65536"/>
              <a:gd name="T10" fmla="*/ 0 60000 65536"/>
              <a:gd name="T11" fmla="*/ 0 60000 65536"/>
              <a:gd name="T12" fmla="*/ 0 w 1359"/>
              <a:gd name="T13" fmla="*/ 0 h 375"/>
              <a:gd name="T14" fmla="*/ 1359 w 1359"/>
              <a:gd name="T15" fmla="*/ 375 h 37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59" h="375">
                <a:moveTo>
                  <a:pt x="0" y="20"/>
                </a:moveTo>
                <a:lnTo>
                  <a:pt x="0" y="375"/>
                </a:lnTo>
                <a:lnTo>
                  <a:pt x="1359" y="375"/>
                </a:lnTo>
                <a:lnTo>
                  <a:pt x="1359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b="1"/>
          </a:p>
        </p:txBody>
      </p:sp>
      <p:sp>
        <p:nvSpPr>
          <p:cNvPr id="55" name="Прямоугольник 54"/>
          <p:cNvSpPr>
            <a:spLocks noChangeArrowheads="1"/>
          </p:cNvSpPr>
          <p:nvPr/>
        </p:nvSpPr>
        <p:spPr bwMode="auto">
          <a:xfrm>
            <a:off x="5068753" y="3805051"/>
            <a:ext cx="4026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b="1"/>
              <a:t>М</a:t>
            </a:r>
          </a:p>
        </p:txBody>
      </p:sp>
      <p:sp>
        <p:nvSpPr>
          <p:cNvPr id="56" name="Прямоугольник 55"/>
          <p:cNvSpPr>
            <a:spLocks noChangeArrowheads="1"/>
          </p:cNvSpPr>
          <p:nvPr/>
        </p:nvSpPr>
        <p:spPr bwMode="auto">
          <a:xfrm>
            <a:off x="5565602" y="3805051"/>
            <a:ext cx="41069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b="1"/>
              <a:t>Ы</a:t>
            </a:r>
          </a:p>
        </p:txBody>
      </p:sp>
      <p:sp>
        <p:nvSpPr>
          <p:cNvPr id="57" name="Прямоугольник 56"/>
          <p:cNvSpPr>
            <a:spLocks noChangeArrowheads="1"/>
          </p:cNvSpPr>
          <p:nvPr/>
        </p:nvSpPr>
        <p:spPr bwMode="auto">
          <a:xfrm>
            <a:off x="6157209" y="3805051"/>
            <a:ext cx="3561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b="1"/>
              <a:t>Л</a:t>
            </a:r>
          </a:p>
        </p:txBody>
      </p:sp>
      <p:sp>
        <p:nvSpPr>
          <p:cNvPr id="58" name="Прямоугольник 57"/>
          <p:cNvSpPr>
            <a:spLocks noChangeArrowheads="1"/>
          </p:cNvSpPr>
          <p:nvPr/>
        </p:nvSpPr>
        <p:spPr bwMode="auto">
          <a:xfrm>
            <a:off x="6570776" y="3805051"/>
            <a:ext cx="3513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b="1"/>
              <a:t>А</a:t>
            </a:r>
          </a:p>
        </p:txBody>
      </p:sp>
      <p:sp>
        <p:nvSpPr>
          <p:cNvPr id="59" name="Прямоугольник 58"/>
          <p:cNvSpPr>
            <a:spLocks noChangeArrowheads="1"/>
          </p:cNvSpPr>
          <p:nvPr/>
        </p:nvSpPr>
        <p:spPr bwMode="auto">
          <a:xfrm>
            <a:off x="7705045" y="3805051"/>
            <a:ext cx="3513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b="1"/>
              <a:t>А</a:t>
            </a:r>
          </a:p>
        </p:txBody>
      </p:sp>
      <p:sp>
        <p:nvSpPr>
          <p:cNvPr id="60" name="Freeform 2"/>
          <p:cNvSpPr>
            <a:spLocks/>
          </p:cNvSpPr>
          <p:nvPr/>
        </p:nvSpPr>
        <p:spPr bwMode="auto">
          <a:xfrm>
            <a:off x="6951253" y="4000313"/>
            <a:ext cx="212725" cy="66675"/>
          </a:xfrm>
          <a:custGeom>
            <a:avLst/>
            <a:gdLst>
              <a:gd name="T0" fmla="*/ 0 w 1359"/>
              <a:gd name="T1" fmla="*/ 3556 h 375"/>
              <a:gd name="T2" fmla="*/ 0 w 1359"/>
              <a:gd name="T3" fmla="*/ 66675 h 375"/>
              <a:gd name="T4" fmla="*/ 212725 w 1359"/>
              <a:gd name="T5" fmla="*/ 66675 h 375"/>
              <a:gd name="T6" fmla="*/ 212725 w 1359"/>
              <a:gd name="T7" fmla="*/ 0 h 375"/>
              <a:gd name="T8" fmla="*/ 0 60000 65536"/>
              <a:gd name="T9" fmla="*/ 0 60000 65536"/>
              <a:gd name="T10" fmla="*/ 0 60000 65536"/>
              <a:gd name="T11" fmla="*/ 0 60000 65536"/>
              <a:gd name="T12" fmla="*/ 0 w 1359"/>
              <a:gd name="T13" fmla="*/ 0 h 375"/>
              <a:gd name="T14" fmla="*/ 1359 w 1359"/>
              <a:gd name="T15" fmla="*/ 375 h 37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59" h="375">
                <a:moveTo>
                  <a:pt x="0" y="20"/>
                </a:moveTo>
                <a:lnTo>
                  <a:pt x="0" y="375"/>
                </a:lnTo>
                <a:lnTo>
                  <a:pt x="1359" y="375"/>
                </a:lnTo>
                <a:lnTo>
                  <a:pt x="1359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b="1"/>
          </a:p>
        </p:txBody>
      </p:sp>
      <p:sp>
        <p:nvSpPr>
          <p:cNvPr id="61" name="Прямоугольник 60"/>
          <p:cNvSpPr>
            <a:spLocks noChangeArrowheads="1"/>
          </p:cNvSpPr>
          <p:nvPr/>
        </p:nvSpPr>
        <p:spPr bwMode="auto">
          <a:xfrm>
            <a:off x="7275749" y="3805051"/>
            <a:ext cx="325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b="1" dirty="0" smtClean="0"/>
              <a:t>Р</a:t>
            </a:r>
            <a:endParaRPr lang="ru-RU" b="1" dirty="0"/>
          </a:p>
        </p:txBody>
      </p:sp>
      <p:sp>
        <p:nvSpPr>
          <p:cNvPr id="62" name="Прямоугольник 61"/>
          <p:cNvSpPr>
            <a:spLocks noChangeArrowheads="1"/>
          </p:cNvSpPr>
          <p:nvPr/>
        </p:nvSpPr>
        <p:spPr bwMode="auto">
          <a:xfrm>
            <a:off x="8016740" y="3805051"/>
            <a:ext cx="4026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b="1"/>
              <a:t>М</a:t>
            </a:r>
          </a:p>
        </p:txBody>
      </p:sp>
      <p:sp>
        <p:nvSpPr>
          <p:cNvPr id="63" name="Прямоугольник 62"/>
          <p:cNvSpPr>
            <a:spLocks noChangeArrowheads="1"/>
          </p:cNvSpPr>
          <p:nvPr/>
        </p:nvSpPr>
        <p:spPr bwMode="auto">
          <a:xfrm>
            <a:off x="8537673" y="3805051"/>
            <a:ext cx="35458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b="1"/>
              <a:t>У</a:t>
            </a:r>
          </a:p>
        </p:txBody>
      </p:sp>
      <p:sp>
        <p:nvSpPr>
          <p:cNvPr id="77" name="Text Box 4"/>
          <p:cNvSpPr txBox="1">
            <a:spLocks noChangeArrowheads="1"/>
          </p:cNvSpPr>
          <p:nvPr/>
        </p:nvSpPr>
        <p:spPr bwMode="auto">
          <a:xfrm>
            <a:off x="250416" y="908720"/>
            <a:ext cx="857005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0850" indent="-450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ru-RU" sz="2400" b="1" dirty="0">
                <a:solidFill>
                  <a:schemeClr val="accent2"/>
                </a:solidFill>
              </a:rPr>
              <a:t>Префиксный код </a:t>
            </a:r>
            <a:r>
              <a:rPr lang="ru-RU" sz="2400" dirty="0"/>
              <a:t>– ни одно кодовое слово не совпадает с началом другого кодового слова </a:t>
            </a:r>
            <a:r>
              <a:rPr lang="ru-RU" sz="2400" dirty="0" smtClean="0"/>
              <a:t>(</a:t>
            </a:r>
            <a:r>
              <a:rPr lang="ru-RU" sz="2400" i="1" dirty="0"/>
              <a:t>условие </a:t>
            </a:r>
            <a:r>
              <a:rPr lang="ru-RU" sz="2400" i="1" dirty="0" err="1"/>
              <a:t>Фано</a:t>
            </a:r>
            <a:r>
              <a:rPr lang="ru-RU" sz="2400" i="1" dirty="0"/>
              <a:t>)</a:t>
            </a:r>
            <a:r>
              <a:rPr lang="ru-RU" sz="2400" dirty="0"/>
              <a:t>.</a:t>
            </a:r>
          </a:p>
        </p:txBody>
      </p:sp>
      <p:sp>
        <p:nvSpPr>
          <p:cNvPr id="79" name="Text Box 16"/>
          <p:cNvSpPr txBox="1">
            <a:spLocks noChangeArrowheads="1"/>
          </p:cNvSpPr>
          <p:nvPr/>
        </p:nvSpPr>
        <p:spPr bwMode="auto">
          <a:xfrm>
            <a:off x="3124583" y="4675098"/>
            <a:ext cx="5093493" cy="1200329"/>
          </a:xfrm>
          <a:prstGeom prst="rect">
            <a:avLst/>
          </a:prstGeom>
          <a:noFill/>
          <a:ln w="12700">
            <a:solidFill>
              <a:srgbClr val="00008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2400" dirty="0">
                <a:latin typeface="+mn-lt"/>
              </a:rPr>
              <a:t>  Любой префиксный код позволяет </a:t>
            </a:r>
            <a:r>
              <a:rPr lang="ru-RU" sz="2400" dirty="0" smtClean="0">
                <a:latin typeface="+mn-lt"/>
              </a:rPr>
              <a:t>  </a:t>
            </a:r>
            <a:r>
              <a:rPr lang="ru-RU" sz="2400" dirty="0">
                <a:solidFill>
                  <a:srgbClr val="FF0000"/>
                </a:solidFill>
                <a:latin typeface="+mn-lt"/>
              </a:rPr>
              <a:t>однозначно </a:t>
            </a:r>
            <a:r>
              <a:rPr lang="ru-RU" sz="2400" dirty="0">
                <a:latin typeface="+mn-lt"/>
              </a:rPr>
              <a:t>декодировать </a:t>
            </a:r>
            <a:r>
              <a:rPr lang="ru-RU" sz="2400" dirty="0" smtClean="0">
                <a:latin typeface="+mn-lt"/>
              </a:rPr>
              <a:t>сообщения</a:t>
            </a:r>
            <a:endParaRPr lang="ru-RU" sz="2400" dirty="0">
              <a:latin typeface="+mn-lt"/>
            </a:endParaRPr>
          </a:p>
        </p:txBody>
      </p:sp>
      <p:pic>
        <p:nvPicPr>
          <p:cNvPr id="1177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89" y="2828738"/>
            <a:ext cx="2657475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3" name="Прямая со стрелкой 82"/>
          <p:cNvCxnSpPr/>
          <p:nvPr/>
        </p:nvCxnSpPr>
        <p:spPr>
          <a:xfrm>
            <a:off x="539552" y="3432263"/>
            <a:ext cx="229121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4659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/>
      <p:bldP spid="53" grpId="0"/>
      <p:bldP spid="54" grpId="0" animBg="1"/>
      <p:bldP spid="55" grpId="0"/>
      <p:bldP spid="56" grpId="0"/>
      <p:bldP spid="57" grpId="0"/>
      <p:bldP spid="58" grpId="0"/>
      <p:bldP spid="59" grpId="0"/>
      <p:bldP spid="60" grpId="0" animBg="1"/>
      <p:bldP spid="61" grpId="0"/>
      <p:bldP spid="62" grpId="0"/>
      <p:bldP spid="6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50837" y="494507"/>
            <a:ext cx="844232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0850" indent="-450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ru-RU" sz="2800" b="1" dirty="0">
                <a:solidFill>
                  <a:schemeClr val="accent2"/>
                </a:solidFill>
                <a:latin typeface="+mn-lt"/>
              </a:rPr>
              <a:t>Постфиксный код </a:t>
            </a:r>
            <a:r>
              <a:rPr lang="ru-RU" sz="2800" dirty="0">
                <a:latin typeface="+mn-lt"/>
              </a:rPr>
              <a:t>– ни одно кодовое слово не совпадает с концом другого кодового слова </a:t>
            </a:r>
            <a:r>
              <a:rPr lang="ru-RU" sz="2800" i="1" dirty="0" smtClean="0">
                <a:latin typeface="+mn-lt"/>
              </a:rPr>
              <a:t>(«</a:t>
            </a:r>
            <a:r>
              <a:rPr lang="ru-RU" sz="2800" i="1" dirty="0">
                <a:latin typeface="+mn-lt"/>
              </a:rPr>
              <a:t>обратное»</a:t>
            </a:r>
            <a:r>
              <a:rPr lang="ru-RU" sz="2800" dirty="0">
                <a:latin typeface="+mn-lt"/>
              </a:rPr>
              <a:t> </a:t>
            </a:r>
            <a:r>
              <a:rPr lang="ru-RU" sz="2800" i="1" dirty="0">
                <a:latin typeface="+mn-lt"/>
              </a:rPr>
              <a:t>условие </a:t>
            </a:r>
            <a:r>
              <a:rPr lang="ru-RU" sz="2800" i="1" dirty="0" err="1">
                <a:latin typeface="+mn-lt"/>
              </a:rPr>
              <a:t>Фано</a:t>
            </a:r>
            <a:r>
              <a:rPr lang="ru-RU" sz="2800" i="1" dirty="0">
                <a:latin typeface="+mn-lt"/>
              </a:rPr>
              <a:t>)</a:t>
            </a:r>
            <a:r>
              <a:rPr lang="ru-RU" sz="2800" dirty="0">
                <a:latin typeface="+mn-lt"/>
              </a:rPr>
              <a:t>.</a:t>
            </a:r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611560" y="4005064"/>
            <a:ext cx="7920880" cy="138499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2800" b="1" dirty="0">
                <a:latin typeface="+mn-lt"/>
              </a:rPr>
              <a:t>  Любой </a:t>
            </a:r>
            <a:r>
              <a:rPr lang="ru-RU" sz="2800" b="1" dirty="0">
                <a:solidFill>
                  <a:srgbClr val="FF0000"/>
                </a:solidFill>
                <a:latin typeface="+mn-lt"/>
              </a:rPr>
              <a:t>постфиксный код </a:t>
            </a:r>
            <a:r>
              <a:rPr lang="ru-RU" sz="2800" b="1" dirty="0">
                <a:latin typeface="+mn-lt"/>
              </a:rPr>
              <a:t>позволяет </a:t>
            </a:r>
            <a:br>
              <a:rPr lang="ru-RU" sz="2800" b="1" dirty="0">
                <a:latin typeface="+mn-lt"/>
              </a:rPr>
            </a:br>
            <a:r>
              <a:rPr lang="ru-RU" sz="2800" b="1" dirty="0">
                <a:latin typeface="+mn-lt"/>
              </a:rPr>
              <a:t>  однозначно декодировать сообщения </a:t>
            </a:r>
            <a:br>
              <a:rPr lang="ru-RU" sz="2800" b="1" dirty="0">
                <a:latin typeface="+mn-lt"/>
              </a:rPr>
            </a:br>
            <a:r>
              <a:rPr lang="ru-RU" sz="2800" b="1" dirty="0">
                <a:latin typeface="+mn-lt"/>
              </a:rPr>
              <a:t>  (с конца)!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845743"/>
              </p:ext>
            </p:extLst>
          </p:nvPr>
        </p:nvGraphicFramePr>
        <p:xfrm>
          <a:off x="827584" y="2348880"/>
          <a:ext cx="6956425" cy="731520"/>
        </p:xfrm>
        <a:graphic>
          <a:graphicData uri="http://schemas.openxmlformats.org/drawingml/2006/table">
            <a:tbl>
              <a:tblPr/>
              <a:tblGrid>
                <a:gridCol w="993775"/>
                <a:gridCol w="993775"/>
                <a:gridCol w="993775"/>
                <a:gridCol w="993775"/>
                <a:gridCol w="993775"/>
                <a:gridCol w="993775"/>
                <a:gridCol w="99377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Ы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пробел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1101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001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0101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744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267020"/>
            <a:ext cx="8208912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Задача 1</a:t>
            </a:r>
            <a:r>
              <a:rPr lang="ru-RU" sz="2400" dirty="0" smtClean="0">
                <a:latin typeface="+mn-lt"/>
              </a:rPr>
              <a:t>. Для </a:t>
            </a:r>
            <a:r>
              <a:rPr lang="ru-RU" sz="2400" dirty="0">
                <a:latin typeface="+mn-lt"/>
              </a:rPr>
              <a:t>передачи по каналу связи сообщения, состоящего только из букв А, Б, В, Г, решили использовать неравномерный по длине код: </a:t>
            </a:r>
          </a:p>
          <a:p>
            <a:pPr lvl="0"/>
            <a:endParaRPr kumimoji="0" lang="ru-RU" sz="2400" dirty="0">
              <a:latin typeface="Arial" charset="0"/>
            </a:endParaRPr>
          </a:p>
          <a:p>
            <a:endParaRPr lang="ru-RU" sz="2400" dirty="0">
              <a:latin typeface="+mn-lt"/>
            </a:endParaRPr>
          </a:p>
          <a:p>
            <a:endParaRPr lang="ru-RU" sz="2400" dirty="0">
              <a:latin typeface="+mn-lt"/>
            </a:endParaRPr>
          </a:p>
          <a:p>
            <a:r>
              <a:rPr lang="ru-RU" sz="2400" dirty="0">
                <a:latin typeface="+mn-lt"/>
              </a:rPr>
              <a:t>Как нужно закодировать букву Г, чтобы длина кода была минимальной и допускалось однозначное разбиение кодированного сообщения на буквы? </a:t>
            </a:r>
          </a:p>
          <a:p>
            <a:r>
              <a:rPr lang="ru-RU" sz="2400" dirty="0">
                <a:latin typeface="+mn-lt"/>
              </a:rPr>
              <a:t>	</a:t>
            </a:r>
            <a:endParaRPr lang="ru-RU" sz="2400" dirty="0" smtClean="0">
              <a:latin typeface="+mn-lt"/>
            </a:endParaRPr>
          </a:p>
          <a:p>
            <a:r>
              <a:rPr lang="ru-RU" sz="2400" dirty="0" smtClean="0">
                <a:latin typeface="+mn-lt"/>
              </a:rPr>
              <a:t>1</a:t>
            </a:r>
            <a:r>
              <a:rPr lang="ru-RU" sz="2400" dirty="0">
                <a:latin typeface="+mn-lt"/>
              </a:rPr>
              <a:t>) 00 		2) 01 	  	3) 11 		4) 010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620688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+mn-lt"/>
              </a:rPr>
              <a:t>Задачи на построение кода</a:t>
            </a:r>
          </a:p>
        </p:txBody>
      </p:sp>
      <p:pic>
        <p:nvPicPr>
          <p:cNvPr id="1187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431279"/>
            <a:ext cx="3730625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56176" y="6237312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Ответ: 01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0334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4464" y="773772"/>
            <a:ext cx="759994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Задача 2</a:t>
            </a:r>
            <a:r>
              <a:rPr lang="ru-RU" sz="2800" dirty="0" smtClean="0">
                <a:latin typeface="+mn-lt"/>
              </a:rPr>
              <a:t>. Для </a:t>
            </a:r>
            <a:r>
              <a:rPr lang="ru-RU" sz="2800" dirty="0">
                <a:latin typeface="+mn-lt"/>
              </a:rPr>
              <a:t>передачи по каналу связи сообщения, состоящего только из букв А, Б, В, Г, решили использовать неравномерный по длине код: A=0, Б=10, В=110. Как нужно закодировать букву Г, чтобы длина кода была минимальной и допускалось однозначное разбиение кодированного сообщения на буквы?</a:t>
            </a:r>
          </a:p>
          <a:p>
            <a:r>
              <a:rPr lang="ru-RU" sz="2800" dirty="0">
                <a:latin typeface="+mn-lt"/>
              </a:rPr>
              <a:t>1) 1 		2) 1110  	</a:t>
            </a:r>
            <a:r>
              <a:rPr lang="ru-RU" sz="2800" dirty="0" smtClean="0">
                <a:latin typeface="+mn-lt"/>
              </a:rPr>
              <a:t>      3</a:t>
            </a:r>
            <a:r>
              <a:rPr lang="ru-RU" sz="2800" dirty="0">
                <a:latin typeface="+mn-lt"/>
              </a:rPr>
              <a:t>) 111	  	4) 11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092280" y="587727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Ответ: 111</a:t>
            </a:r>
          </a:p>
        </p:txBody>
      </p:sp>
    </p:spTree>
    <p:extLst>
      <p:ext uri="{BB962C8B-B14F-4D97-AF65-F5344CB8AC3E}">
        <p14:creationId xmlns:p14="http://schemas.microsoft.com/office/powerpoint/2010/main" val="3084754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692696"/>
            <a:ext cx="655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C00000"/>
                </a:solidFill>
                <a:latin typeface="+mn-lt"/>
              </a:rPr>
              <a:t>Домашнее задание</a:t>
            </a:r>
            <a:endParaRPr lang="ru-RU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556792"/>
            <a:ext cx="69847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+mn-lt"/>
              </a:rPr>
              <a:t>Всем: </a:t>
            </a:r>
            <a:r>
              <a:rPr lang="ru-RU" sz="3200" dirty="0" smtClean="0">
                <a:latin typeface="+mn-lt"/>
              </a:rPr>
              <a:t>§5 </a:t>
            </a:r>
            <a:r>
              <a:rPr lang="ru-RU" sz="3200" dirty="0">
                <a:latin typeface="+mn-lt"/>
              </a:rPr>
              <a:t>учебника. </a:t>
            </a:r>
            <a:endParaRPr lang="ru-RU" sz="3200" dirty="0" smtClean="0">
              <a:latin typeface="+mn-lt"/>
            </a:endParaRPr>
          </a:p>
          <a:p>
            <a:r>
              <a:rPr lang="ru-RU" sz="3200" dirty="0" smtClean="0">
                <a:latin typeface="+mn-lt"/>
              </a:rPr>
              <a:t>Творческое </a:t>
            </a:r>
            <a:r>
              <a:rPr lang="ru-RU" sz="3200" dirty="0">
                <a:latin typeface="+mn-lt"/>
              </a:rPr>
              <a:t>задание по теме: «Придумать свой персональный код, для шифровки СМС сообщений», за лучший код будет оценка, решение за вами</a:t>
            </a:r>
            <a:r>
              <a:rPr lang="ru-RU" sz="3200" dirty="0" smtClean="0">
                <a:latin typeface="+mn-lt"/>
              </a:rPr>
              <a:t>.</a:t>
            </a:r>
            <a:endParaRPr lang="ru-RU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342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2996952"/>
            <a:ext cx="554461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ru-RU" sz="2000" u="sng" kern="800" dirty="0">
                <a:solidFill>
                  <a:srgbClr val="0000FF"/>
                </a:solidFill>
                <a:ea typeface="Times New Roman"/>
                <a:hlinkClick r:id="rId2"/>
              </a:rPr>
              <a:t>http://kpolyakov.spb.ru/</a:t>
            </a:r>
            <a:endParaRPr lang="ru-RU" sz="2000" u="sng" kern="800" dirty="0">
              <a:solidFill>
                <a:srgbClr val="0000FF"/>
              </a:solidFill>
              <a:ea typeface="Times New Roman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000" kern="800" dirty="0">
                <a:ea typeface="Times New Roman"/>
                <a:hlinkClick r:id="rId3"/>
              </a:rPr>
              <a:t>http://metodist.lbz.ru/authors/informatika/3/</a:t>
            </a:r>
            <a:endParaRPr lang="ru-RU" sz="2000" kern="800" dirty="0">
              <a:ea typeface="Times New Roman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000" kern="800" dirty="0">
                <a:ea typeface="Times New Roman"/>
                <a:hlinkClick r:id="rId4"/>
              </a:rPr>
              <a:t>http://metodist.lbz.ru/authors/informatika/2/</a:t>
            </a:r>
            <a:endParaRPr lang="ru-RU" sz="2000" kern="800" dirty="0">
              <a:ea typeface="Times New Roman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000" u="sng" kern="800" dirty="0" err="1">
                <a:solidFill>
                  <a:srgbClr val="0000FF"/>
                </a:solidFill>
                <a:ea typeface="Times New Roman"/>
                <a:hlinkClick r:id="rId5"/>
              </a:rPr>
              <a:t>www</a:t>
            </a:r>
            <a:r>
              <a:rPr lang="ru-RU" sz="2000" u="sng" kern="800" dirty="0">
                <a:solidFill>
                  <a:srgbClr val="0000FF"/>
                </a:solidFill>
                <a:ea typeface="Times New Roman"/>
                <a:hlinkClick r:id="rId5"/>
              </a:rPr>
              <a:t>.</a:t>
            </a:r>
            <a:r>
              <a:rPr lang="en-US" sz="2000" u="sng" kern="800" dirty="0">
                <a:solidFill>
                  <a:srgbClr val="0000FF"/>
                </a:solidFill>
                <a:ea typeface="Times New Roman"/>
                <a:hlinkClick r:id="rId5"/>
              </a:rPr>
              <a:t>klyaksa.net</a:t>
            </a:r>
            <a:endParaRPr lang="ru-RU" sz="2000" b="1" u="sng" kern="800" dirty="0">
              <a:solidFill>
                <a:srgbClr val="0000FF"/>
              </a:solidFill>
              <a:ea typeface="Times New Roman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2000" u="sng" kern="800" dirty="0">
                <a:solidFill>
                  <a:srgbClr val="0000FF"/>
                </a:solidFill>
                <a:ea typeface="Times New Roman"/>
                <a:hlinkClick r:id="rId6"/>
              </a:rPr>
              <a:t>https://infourok.ru</a:t>
            </a:r>
            <a:endParaRPr lang="ru-RU" sz="2000" u="sng" kern="800" dirty="0">
              <a:solidFill>
                <a:srgbClr val="0000FF"/>
              </a:solidFill>
              <a:ea typeface="Times New Roman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000" u="sng" dirty="0">
                <a:hlinkClick r:id="rId5"/>
              </a:rPr>
              <a:t>www.nsportal.ru</a:t>
            </a:r>
            <a:endParaRPr lang="ru-RU" sz="2000" dirty="0"/>
          </a:p>
          <a:p>
            <a:pPr marL="342900" lvl="0" indent="-342900">
              <a:buFont typeface="+mj-lt"/>
              <a:buAutoNum type="arabicPeriod"/>
            </a:pPr>
            <a:r>
              <a:rPr lang="ru-RU" sz="2000" u="sng" dirty="0">
                <a:hlinkClick r:id="rId7"/>
              </a:rPr>
              <a:t>http://www.openclass.ru</a:t>
            </a:r>
            <a:endParaRPr lang="ru-RU" sz="2000" kern="800" dirty="0">
              <a:ea typeface="Times New Roman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000" u="sng" dirty="0">
                <a:hlinkClick r:id="rId8"/>
              </a:rPr>
              <a:t>http://www.uroki.net</a:t>
            </a:r>
            <a:endParaRPr lang="ru-RU" sz="2000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712719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+mn-lt"/>
              </a:rPr>
              <a:t>Литература</a:t>
            </a:r>
            <a:endParaRPr lang="ru-RU" sz="2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7624" y="1700808"/>
            <a:ext cx="6840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400" b="1" i="1" dirty="0"/>
              <a:t>Семакин И.Г., </a:t>
            </a:r>
            <a:r>
              <a:rPr lang="ru-RU" sz="2400" b="1" i="1" dirty="0" err="1"/>
              <a:t>Хеннер</a:t>
            </a:r>
            <a:r>
              <a:rPr lang="ru-RU" sz="2400" b="1" i="1" dirty="0"/>
              <a:t> Е.К., Шеина Т.Ю. Информатика, 10 </a:t>
            </a:r>
            <a:r>
              <a:rPr lang="ru-RU" sz="2400" b="1" i="1" dirty="0" err="1"/>
              <a:t>класс,Базовый</a:t>
            </a:r>
            <a:r>
              <a:rPr lang="ru-RU" sz="2400" b="1" i="1" dirty="0"/>
              <a:t> уровень, БИНОМ, 2016 г.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8925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j02938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260350"/>
            <a:ext cx="2257425" cy="2376488"/>
          </a:xfrm>
          <a:prstGeom prst="rect">
            <a:avLst/>
          </a:prstGeom>
          <a:noFill/>
        </p:spPr>
      </p:pic>
      <p:sp>
        <p:nvSpPr>
          <p:cNvPr id="72708" name="Rectangle 4"/>
          <p:cNvSpPr>
            <a:spLocks noGrp="1" noChangeArrowheads="1"/>
          </p:cNvSpPr>
          <p:nvPr>
            <p:ph idx="1"/>
          </p:nvPr>
        </p:nvSpPr>
        <p:spPr>
          <a:xfrm>
            <a:off x="685800" y="3054350"/>
            <a:ext cx="7772400" cy="3041650"/>
          </a:xfrm>
        </p:spPr>
        <p:txBody>
          <a:bodyPr/>
          <a:lstStyle/>
          <a:p>
            <a:r>
              <a:rPr lang="ru-RU"/>
              <a:t>Текст в газете</a:t>
            </a:r>
          </a:p>
          <a:p>
            <a:r>
              <a:rPr lang="ru-RU"/>
              <a:t>Сообщение по радио</a:t>
            </a:r>
          </a:p>
          <a:p>
            <a:r>
              <a:rPr lang="ru-RU"/>
              <a:t>Условная картинка в календаре или на экране телевизора</a:t>
            </a:r>
          </a:p>
          <a:p>
            <a:r>
              <a:rPr lang="ru-RU"/>
              <a:t>Условные жесты и звуки…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title"/>
          </p:nvPr>
        </p:nvSpPr>
        <p:spPr>
          <a:xfrm>
            <a:off x="2627313" y="908050"/>
            <a:ext cx="6070600" cy="1139825"/>
          </a:xfrm>
        </p:spPr>
        <p:txBody>
          <a:bodyPr>
            <a:normAutofit fontScale="90000"/>
          </a:bodyPr>
          <a:lstStyle/>
          <a:p>
            <a:r>
              <a:rPr lang="ru-RU" sz="4000"/>
              <a:t>Какими формами может быть представлена информация о погоде?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7614" y="908720"/>
            <a:ext cx="8352928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95300" indent="-495300" eaLnBrk="1" hangingPunct="1">
              <a:buFont typeface="Wingdings" pitchFamily="2" charset="2"/>
              <a:buNone/>
            </a:pPr>
            <a:r>
              <a:rPr lang="ru-RU" sz="2800" b="1" dirty="0">
                <a:solidFill>
                  <a:srgbClr val="C00000"/>
                </a:solidFill>
                <a:latin typeface="+mn-lt"/>
              </a:rPr>
              <a:t>Кодирование </a:t>
            </a:r>
            <a:r>
              <a:rPr lang="ru-RU" sz="2800" dirty="0">
                <a:latin typeface="+mn-lt"/>
              </a:rPr>
              <a:t>– это запись информации с помощью некоторой знаковой системы (языка).</a:t>
            </a:r>
          </a:p>
          <a:p>
            <a:pPr marL="495300" indent="-495300" eaLnBrk="1" hangingPunct="1">
              <a:buFont typeface="Wingdings" pitchFamily="2" charset="2"/>
              <a:buNone/>
            </a:pP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2362" y="2585023"/>
            <a:ext cx="872163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95300" indent="-495300" eaLnBrk="1" hangingPunct="1">
              <a:buFont typeface="Wingdings" pitchFamily="2" charset="2"/>
              <a:buNone/>
            </a:pPr>
            <a:r>
              <a:rPr lang="ru-RU" sz="3200" b="1" dirty="0">
                <a:solidFill>
                  <a:srgbClr val="C00000"/>
                </a:solidFill>
                <a:latin typeface="+mn-lt"/>
              </a:rPr>
              <a:t>Язык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dirty="0">
                <a:latin typeface="+mn-lt"/>
              </a:rPr>
              <a:t>– знаковая система, используемая для хранения и передачи информации.</a:t>
            </a:r>
          </a:p>
          <a:p>
            <a:pPr lvl="1" eaLnBrk="1" hangingPunct="1"/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естественные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dirty="0">
                <a:latin typeface="+mn-lt"/>
              </a:rPr>
              <a:t>(русский, английский, …)</a:t>
            </a:r>
            <a:br>
              <a:rPr lang="ru-RU" sz="3200" dirty="0">
                <a:latin typeface="+mn-lt"/>
              </a:rPr>
            </a:br>
            <a:r>
              <a:rPr lang="ru-RU" sz="3200" dirty="0">
                <a:latin typeface="+mn-lt"/>
              </a:rPr>
              <a:t>есть правила и исключения</a:t>
            </a:r>
            <a:endParaRPr lang="ru-RU" sz="3200" b="1" dirty="0">
              <a:latin typeface="+mn-lt"/>
            </a:endParaRPr>
          </a:p>
          <a:p>
            <a:pPr lvl="1" eaLnBrk="1" hangingPunct="1"/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формальные</a:t>
            </a:r>
            <a:r>
              <a:rPr lang="ru-RU" sz="3200" dirty="0">
                <a:latin typeface="+mn-lt"/>
              </a:rPr>
              <a:t> (строгие правила)</a:t>
            </a:r>
          </a:p>
        </p:txBody>
      </p:sp>
    </p:spTree>
    <p:extLst>
      <p:ext uri="{BB962C8B-B14F-4D97-AF65-F5344CB8AC3E}">
        <p14:creationId xmlns:p14="http://schemas.microsoft.com/office/powerpoint/2010/main" val="10587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323528" y="332656"/>
            <a:ext cx="8206110" cy="720080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rgbClr val="C00000"/>
                </a:solidFill>
              </a:rPr>
              <a:t>Сравнительная характеристика</a:t>
            </a:r>
          </a:p>
        </p:txBody>
      </p:sp>
      <p:graphicFrame>
        <p:nvGraphicFramePr>
          <p:cNvPr id="4222" name="Group 126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076665572"/>
              </p:ext>
            </p:extLst>
          </p:nvPr>
        </p:nvGraphicFramePr>
        <p:xfrm>
          <a:off x="409883" y="1166379"/>
          <a:ext cx="8713788" cy="4742753"/>
        </p:xfrm>
        <a:graphic>
          <a:graphicData uri="http://schemas.openxmlformats.org/drawingml/2006/table">
            <a:tbl>
              <a:tblPr/>
              <a:tblGrid>
                <a:gridCol w="1687513"/>
                <a:gridCol w="2973387"/>
                <a:gridCol w="4052888"/>
              </a:tblGrid>
              <a:tr h="742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Естественные языки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(носят национальный характер)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Формальные языки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(интернациональны, понятны всем)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Примеры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Алфавит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Синтаксис и грамматика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11" name="Rectangle 115"/>
          <p:cNvSpPr>
            <a:spLocks noChangeArrowheads="1"/>
          </p:cNvSpPr>
          <p:nvPr/>
        </p:nvSpPr>
        <p:spPr bwMode="auto">
          <a:xfrm>
            <a:off x="2193925" y="2276872"/>
            <a:ext cx="259238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kumimoji="0" lang="ru-RU">
                <a:latin typeface="Arial" charset="0"/>
              </a:rPr>
              <a:t>Русский, английский, немецкий, французский и др.</a:t>
            </a:r>
          </a:p>
        </p:txBody>
      </p:sp>
      <p:sp>
        <p:nvSpPr>
          <p:cNvPr id="4212" name="Rectangle 116"/>
          <p:cNvSpPr>
            <a:spLocks noChangeArrowheads="1"/>
          </p:cNvSpPr>
          <p:nvPr/>
        </p:nvSpPr>
        <p:spPr bwMode="auto">
          <a:xfrm>
            <a:off x="5183188" y="2276872"/>
            <a:ext cx="3960812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0" lang="ru-RU" dirty="0">
                <a:latin typeface="Arial" charset="0"/>
              </a:rPr>
              <a:t>Язык математики, химии, нотная грамота, ПДД, азбука Морзе, язык программирования и др.</a:t>
            </a:r>
          </a:p>
        </p:txBody>
      </p:sp>
      <p:sp>
        <p:nvSpPr>
          <p:cNvPr id="4213" name="Rectangle 117"/>
          <p:cNvSpPr>
            <a:spLocks noChangeArrowheads="1"/>
          </p:cNvSpPr>
          <p:nvPr/>
        </p:nvSpPr>
        <p:spPr bwMode="auto">
          <a:xfrm>
            <a:off x="2193925" y="3610040"/>
            <a:ext cx="2735263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0" lang="ru-RU" dirty="0">
                <a:latin typeface="Arial" charset="0"/>
              </a:rPr>
              <a:t>Кириллица – 33 буквы</a:t>
            </a:r>
          </a:p>
          <a:p>
            <a:r>
              <a:rPr kumimoji="0" lang="ru-RU" dirty="0">
                <a:latin typeface="Arial" charset="0"/>
              </a:rPr>
              <a:t>Латиница – 26 букв</a:t>
            </a:r>
          </a:p>
          <a:p>
            <a:r>
              <a:rPr kumimoji="0" lang="ru-RU" dirty="0">
                <a:latin typeface="Arial" charset="0"/>
              </a:rPr>
              <a:t>Иероглифы и др.</a:t>
            </a:r>
          </a:p>
        </p:txBody>
      </p:sp>
      <p:sp>
        <p:nvSpPr>
          <p:cNvPr id="4215" name="Rectangle 119"/>
          <p:cNvSpPr>
            <a:spLocks noChangeArrowheads="1"/>
          </p:cNvSpPr>
          <p:nvPr/>
        </p:nvSpPr>
        <p:spPr bwMode="auto">
          <a:xfrm>
            <a:off x="5148135" y="3335401"/>
            <a:ext cx="38163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0" lang="ru-RU" dirty="0">
                <a:latin typeface="Arial" charset="0"/>
              </a:rPr>
              <a:t>Алфавит жестко зафиксирован:</a:t>
            </a:r>
          </a:p>
          <a:p>
            <a:r>
              <a:rPr kumimoji="0" lang="ru-RU" dirty="0">
                <a:latin typeface="Arial" charset="0"/>
              </a:rPr>
              <a:t>Арабские цифры, ноты, дорожные знаки, точка и тире, изображения элементов различных схем и др.</a:t>
            </a:r>
          </a:p>
        </p:txBody>
      </p:sp>
      <p:sp>
        <p:nvSpPr>
          <p:cNvPr id="4218" name="Rectangle 122"/>
          <p:cNvSpPr>
            <a:spLocks noChangeArrowheads="1"/>
          </p:cNvSpPr>
          <p:nvPr/>
        </p:nvSpPr>
        <p:spPr bwMode="auto">
          <a:xfrm>
            <a:off x="2124075" y="4903294"/>
            <a:ext cx="280828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kumimoji="0" lang="ru-RU" dirty="0">
                <a:latin typeface="Arial" charset="0"/>
              </a:rPr>
              <a:t>Большое количество правил, из которых существуют исключения</a:t>
            </a:r>
          </a:p>
        </p:txBody>
      </p:sp>
      <p:sp>
        <p:nvSpPr>
          <p:cNvPr id="4219" name="Rectangle 123"/>
          <p:cNvSpPr>
            <a:spLocks noChangeArrowheads="1"/>
          </p:cNvSpPr>
          <p:nvPr/>
        </p:nvSpPr>
        <p:spPr bwMode="auto">
          <a:xfrm>
            <a:off x="5219100" y="5177931"/>
            <a:ext cx="27955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kumimoji="0" lang="ru-RU" dirty="0">
                <a:latin typeface="Arial" charset="0"/>
              </a:rPr>
              <a:t>Наличие строгих правил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11" grpId="0" autoUpdateAnimBg="0"/>
      <p:bldP spid="4212" grpId="0" autoUpdateAnimBg="0"/>
      <p:bldP spid="4213" grpId="0" autoUpdateAnimBg="0"/>
      <p:bldP spid="4215" grpId="0" autoUpdateAnimBg="0"/>
      <p:bldP spid="4218" grpId="0" autoUpdateAnimBg="0"/>
      <p:bldP spid="421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112096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4600" b="1" i="1" dirty="0">
                <a:solidFill>
                  <a:schemeClr val="bg2">
                    <a:lumMod val="50000"/>
                  </a:schemeClr>
                </a:solidFill>
              </a:rPr>
              <a:t>Кодирование</a:t>
            </a:r>
            <a:r>
              <a:rPr lang="ru-RU" sz="4600" b="0" dirty="0"/>
              <a:t> </a:t>
            </a:r>
            <a:r>
              <a:rPr lang="ru-RU" sz="4100" b="0" dirty="0"/>
              <a:t>– процесс представления информации, удобный для ее хранения и/или передачи.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4600" b="1" i="1" dirty="0">
                <a:solidFill>
                  <a:schemeClr val="bg2">
                    <a:lumMod val="50000"/>
                  </a:schemeClr>
                </a:solidFill>
              </a:rPr>
              <a:t>Декодирование</a:t>
            </a:r>
            <a:r>
              <a:rPr lang="ru-RU" sz="4100" b="0" dirty="0"/>
              <a:t> – это процесс, обратный кодированию (расшифровка</a:t>
            </a:r>
            <a:r>
              <a:rPr lang="ru-RU" sz="2800" b="0" dirty="0"/>
              <a:t>) </a:t>
            </a: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dirty="0">
                <a:solidFill>
                  <a:srgbClr val="C00000"/>
                </a:solidFill>
              </a:rPr>
              <a:t>Письменность и кодирование информации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/>
      <p:bldP spid="808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0" dirty="0"/>
              <a:t>цели кодирования;</a:t>
            </a:r>
          </a:p>
          <a:p>
            <a:r>
              <a:rPr lang="ru-RU" sz="4400" b="0" dirty="0"/>
              <a:t>условий;</a:t>
            </a:r>
          </a:p>
          <a:p>
            <a:r>
              <a:rPr lang="ru-RU" sz="4400" b="0" dirty="0"/>
              <a:t>средств для кодирования;</a:t>
            </a:r>
          </a:p>
          <a:p>
            <a:r>
              <a:rPr lang="ru-RU" sz="4400" b="0" dirty="0"/>
              <a:t>способа обработки информации</a:t>
            </a:r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dirty="0">
                <a:solidFill>
                  <a:srgbClr val="C00000"/>
                </a:solidFill>
              </a:rPr>
              <a:t>Способ кодирования информации зависит от: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006" y="332656"/>
            <a:ext cx="7772400" cy="114300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C00000"/>
                </a:solidFill>
              </a:rPr>
              <a:t>Цели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600" dirty="0" smtClean="0">
                <a:solidFill>
                  <a:srgbClr val="C00000"/>
                </a:solidFill>
              </a:rPr>
              <a:t> </a:t>
            </a:r>
            <a:r>
              <a:rPr lang="ru-RU" sz="3600" dirty="0">
                <a:solidFill>
                  <a:srgbClr val="C00000"/>
                </a:solidFill>
              </a:rPr>
              <a:t>и способы кодирования</a:t>
            </a:r>
          </a:p>
        </p:txBody>
      </p:sp>
      <p:graphicFrame>
        <p:nvGraphicFramePr>
          <p:cNvPr id="109571" name="Group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545418715"/>
              </p:ext>
            </p:extLst>
          </p:nvPr>
        </p:nvGraphicFramePr>
        <p:xfrm>
          <a:off x="685006" y="1625599"/>
          <a:ext cx="7631113" cy="4400551"/>
        </p:xfrm>
        <a:graphic>
          <a:graphicData uri="http://schemas.openxmlformats.org/drawingml/2006/table">
            <a:tbl>
              <a:tblPr/>
              <a:tblGrid>
                <a:gridCol w="3598863"/>
                <a:gridCol w="40322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charset="0"/>
                        </a:rPr>
                        <a:t>Цель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charset="0"/>
                        </a:rPr>
                        <a:t>Способ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9588" name="Text Box 20"/>
          <p:cNvSpPr txBox="1">
            <a:spLocks noChangeArrowheads="1"/>
          </p:cNvSpPr>
          <p:nvPr/>
        </p:nvSpPr>
        <p:spPr bwMode="auto">
          <a:xfrm>
            <a:off x="826294" y="2928937"/>
            <a:ext cx="2232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09589" name="Text Box 21"/>
          <p:cNvSpPr txBox="1">
            <a:spLocks noChangeArrowheads="1"/>
          </p:cNvSpPr>
          <p:nvPr/>
        </p:nvSpPr>
        <p:spPr bwMode="auto">
          <a:xfrm>
            <a:off x="754856" y="2352674"/>
            <a:ext cx="33845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/>
              <a:t>Запись текста в темпе речи</a:t>
            </a:r>
          </a:p>
        </p:txBody>
      </p:sp>
      <p:sp>
        <p:nvSpPr>
          <p:cNvPr id="109590" name="Text Box 22"/>
          <p:cNvSpPr txBox="1">
            <a:spLocks noChangeArrowheads="1"/>
          </p:cNvSpPr>
          <p:nvPr/>
        </p:nvSpPr>
        <p:spPr bwMode="auto">
          <a:xfrm>
            <a:off x="4571206" y="2352674"/>
            <a:ext cx="2736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/>
              <a:t>Стенография</a:t>
            </a:r>
          </a:p>
        </p:txBody>
      </p:sp>
      <p:sp>
        <p:nvSpPr>
          <p:cNvPr id="109591" name="Text Box 23"/>
          <p:cNvSpPr txBox="1">
            <a:spLocks noChangeArrowheads="1"/>
          </p:cNvSpPr>
          <p:nvPr/>
        </p:nvSpPr>
        <p:spPr bwMode="auto">
          <a:xfrm>
            <a:off x="826294" y="3289299"/>
            <a:ext cx="331311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/>
              <a:t>Передача текста за границу</a:t>
            </a:r>
          </a:p>
        </p:txBody>
      </p:sp>
      <p:sp>
        <p:nvSpPr>
          <p:cNvPr id="109592" name="Text Box 24"/>
          <p:cNvSpPr txBox="1">
            <a:spLocks noChangeArrowheads="1"/>
          </p:cNvSpPr>
          <p:nvPr/>
        </p:nvSpPr>
        <p:spPr bwMode="auto">
          <a:xfrm>
            <a:off x="4499769" y="3289299"/>
            <a:ext cx="27368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/>
              <a:t>Латинский алфавит</a:t>
            </a:r>
          </a:p>
        </p:txBody>
      </p:sp>
      <p:sp>
        <p:nvSpPr>
          <p:cNvPr id="109593" name="Text Box 25"/>
          <p:cNvSpPr txBox="1">
            <a:spLocks noChangeArrowheads="1"/>
          </p:cNvSpPr>
          <p:nvPr/>
        </p:nvSpPr>
        <p:spPr bwMode="auto">
          <a:xfrm>
            <a:off x="754856" y="4297362"/>
            <a:ext cx="3455988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/>
              <a:t>Передача тексту грамотному русскому человеку</a:t>
            </a:r>
          </a:p>
        </p:txBody>
      </p:sp>
      <p:sp>
        <p:nvSpPr>
          <p:cNvPr id="109594" name="Text Box 26"/>
          <p:cNvSpPr txBox="1">
            <a:spLocks noChangeArrowheads="1"/>
          </p:cNvSpPr>
          <p:nvPr/>
        </p:nvSpPr>
        <p:spPr bwMode="auto">
          <a:xfrm>
            <a:off x="4499769" y="4368799"/>
            <a:ext cx="27368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/>
              <a:t>Русский алфавит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89" grpId="0"/>
      <p:bldP spid="109590" grpId="0"/>
      <p:bldP spid="109591" grpId="0"/>
      <p:bldP spid="109592" grpId="0"/>
      <p:bldP spid="109593" grpId="0"/>
      <p:bldP spid="1095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1328"/>
            <a:ext cx="8507288" cy="452596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 dirty="0">
                <a:solidFill>
                  <a:schemeClr val="bg2">
                    <a:lumMod val="25000"/>
                  </a:schemeClr>
                </a:solidFill>
              </a:rPr>
              <a:t>Криптография</a:t>
            </a:r>
            <a:r>
              <a:rPr lang="ru-RU" sz="3200" dirty="0"/>
              <a:t> </a:t>
            </a:r>
            <a:r>
              <a:rPr lang="ru-RU" sz="3200" b="0" dirty="0"/>
              <a:t>– наука, занимающаяся методами шифрования.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 dirty="0">
                <a:solidFill>
                  <a:schemeClr val="bg2">
                    <a:lumMod val="25000"/>
                  </a:schemeClr>
                </a:solidFill>
              </a:rPr>
              <a:t>Шифрование</a:t>
            </a:r>
            <a:r>
              <a:rPr lang="ru-RU" sz="3600" b="0" dirty="0"/>
              <a:t> </a:t>
            </a:r>
            <a:r>
              <a:rPr lang="ru-RU" sz="3200" b="0" dirty="0"/>
              <a:t>- это способ изменения сообщения, обеспечивающее сокрытие его содержимого.</a:t>
            </a:r>
            <a:r>
              <a:rPr lang="ru-RU" sz="3200" dirty="0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 dirty="0">
                <a:solidFill>
                  <a:schemeClr val="bg2">
                    <a:lumMod val="25000"/>
                  </a:schemeClr>
                </a:solidFill>
              </a:rPr>
              <a:t>Дешифрование</a:t>
            </a:r>
            <a:r>
              <a:rPr lang="ru-RU" sz="3200" dirty="0"/>
              <a:t> </a:t>
            </a:r>
            <a:r>
              <a:rPr lang="ru-RU" sz="3200" b="0" dirty="0"/>
              <a:t>– процесс обратного преобразования, при котором восстанавливается исходный текст.</a:t>
            </a:r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>
                <a:solidFill>
                  <a:srgbClr val="C00000"/>
                </a:solidFill>
              </a:rPr>
              <a:t>Криптография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445624" cy="114300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C00000"/>
                </a:solidFill>
              </a:rPr>
              <a:t>Напишите любое слово с помощью азбуки Морзе</a:t>
            </a:r>
            <a:endParaRPr lang="ru-RU" sz="3600" dirty="0">
              <a:solidFill>
                <a:srgbClr val="C00000"/>
              </a:solidFill>
            </a:endParaRPr>
          </a:p>
        </p:txBody>
      </p:sp>
      <p:pic>
        <p:nvPicPr>
          <p:cNvPr id="5" name="Picture 1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192" y="1268761"/>
            <a:ext cx="8275264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15616" y="5229200"/>
            <a:ext cx="77048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Код </a:t>
            </a:r>
            <a:r>
              <a:rPr lang="ru-RU" sz="3200" b="1" dirty="0" smtClean="0">
                <a:solidFill>
                  <a:srgbClr val="FF0000"/>
                </a:solidFill>
                <a:latin typeface="+mn-lt"/>
              </a:rPr>
              <a:t>неравномерный</a:t>
            </a:r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,</a:t>
            </a:r>
          </a:p>
          <a:p>
            <a:pPr algn="r"/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двумя символами нельзя написать, надо добавить пробел</a:t>
            </a:r>
            <a:endParaRPr lang="ru-RU" sz="3200" b="1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560</TotalTime>
  <Words>678</Words>
  <Application>Microsoft Office PowerPoint</Application>
  <PresentationFormat>Экран (4:3)</PresentationFormat>
  <Paragraphs>188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Открытая</vt:lpstr>
      <vt:lpstr>Представление текста в памяти компьютера . </vt:lpstr>
      <vt:lpstr>Какими формами может быть представлена информация о погоде?</vt:lpstr>
      <vt:lpstr>Презентация PowerPoint</vt:lpstr>
      <vt:lpstr>Сравнительная характеристика</vt:lpstr>
      <vt:lpstr>Письменность и кодирование информации</vt:lpstr>
      <vt:lpstr>Способ кодирования информации зависит от:</vt:lpstr>
      <vt:lpstr>Цели  и способы кодирования</vt:lpstr>
      <vt:lpstr>Криптография</vt:lpstr>
      <vt:lpstr>Напишите любое слово с помощью азбуки Морзе</vt:lpstr>
      <vt:lpstr>Таблица кодирования  Windows-1251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КСШ №2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Кодирование информации. Двоичное кодирование</dc:title>
  <dc:creator>Вера</dc:creator>
  <cp:lastModifiedBy>Мама</cp:lastModifiedBy>
  <cp:revision>80</cp:revision>
  <dcterms:created xsi:type="dcterms:W3CDTF">2008-10-01T05:28:19Z</dcterms:created>
  <dcterms:modified xsi:type="dcterms:W3CDTF">2016-11-02T23:24:35Z</dcterms:modified>
</cp:coreProperties>
</file>