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5"/>
  </p:notesMasterIdLst>
  <p:sldIdLst>
    <p:sldId id="276" r:id="rId2"/>
    <p:sldId id="287" r:id="rId3"/>
    <p:sldId id="288" r:id="rId4"/>
    <p:sldId id="290" r:id="rId5"/>
    <p:sldId id="277" r:id="rId6"/>
    <p:sldId id="283" r:id="rId7"/>
    <p:sldId id="284" r:id="rId8"/>
    <p:sldId id="285" r:id="rId9"/>
    <p:sldId id="286" r:id="rId10"/>
    <p:sldId id="271" r:id="rId11"/>
    <p:sldId id="272" r:id="rId12"/>
    <p:sldId id="280" r:id="rId13"/>
    <p:sldId id="279" r:id="rId14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63BB9-CD8F-4C34-B80E-F00946236E7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624AF-39AD-473B-A635-A586B4B4CC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695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624AF-39AD-473B-A635-A586B4B4CC4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6B39C58-B1A0-4887-B1CE-D278533C1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080BEB-F887-40AF-B196-14943EE88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81D62A7-BDBD-4785-91C0-19638A8FBE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92AB6C0-A9C8-4A4C-A69B-E58BA82A66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0F4CDB1-B8AB-474A-B999-812142089B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C86C09-2411-458B-8C51-0CA5441A1C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C31AD2-6476-4453-929C-83282D85AB0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D17BAE6-5FA0-4002-9980-19364270C0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9F135B-3CD4-462B-97CB-EC8AA6C4FAF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BC533A-D0A3-408E-AFA3-BEBEC58494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5F244B9-1B45-4F52-BBDC-9A27DDD313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2AA9732-0C20-430D-B7C3-C7DF88563F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001000" cy="3276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Типовые задачи обработки массивов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82976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400" b="1" dirty="0" smtClean="0"/>
              <a:t>Сортировка массива </a:t>
            </a:r>
            <a:r>
              <a:rPr lang="ru-RU" sz="4400" b="1" smtClean="0"/>
              <a:t>методом простого обмена</a:t>
            </a:r>
            <a:br>
              <a:rPr lang="ru-RU" sz="4400" b="1" smtClean="0"/>
            </a:br>
            <a:r>
              <a:rPr lang="ru-RU" sz="4400" b="1" smtClean="0"/>
              <a:t> </a:t>
            </a:r>
            <a:r>
              <a:rPr lang="ru-RU" sz="4400" b="1" dirty="0" smtClean="0"/>
              <a:t>(</a:t>
            </a:r>
            <a:r>
              <a:rPr lang="ru-RU" sz="4400" b="1" smtClean="0"/>
              <a:t>метод пузырька)</a:t>
            </a:r>
            <a:r>
              <a:rPr lang="ru-RU" sz="4400" dirty="0" smtClean="0"/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81400" y="457200"/>
            <a:ext cx="161480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700" i="1" u="sng" dirty="0" smtClean="0">
                <a:solidFill>
                  <a:srgbClr val="0070C0"/>
                </a:solidFill>
              </a:rPr>
              <a:t>Задача 5.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457200"/>
            <a:ext cx="792480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b="1" dirty="0" smtClean="0">
                <a:solidFill>
                  <a:srgbClr val="FF3300"/>
                </a:solidFill>
              </a:rPr>
              <a:t>Идея алгоритма:</a:t>
            </a:r>
            <a:r>
              <a:rPr lang="ru-RU" sz="3200" b="1" dirty="0" smtClean="0"/>
              <a:t> 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600" dirty="0" smtClean="0"/>
              <a:t>Производится последовательное упорядочивание смежных пар элементов массива: Х1 и Х2, Х2 и Х3, …,Х</a:t>
            </a:r>
            <a:r>
              <a:rPr lang="en-US" sz="2600" dirty="0" smtClean="0"/>
              <a:t>n-1 </a:t>
            </a:r>
            <a:r>
              <a:rPr lang="ru-RU" sz="2600" dirty="0" smtClean="0"/>
              <a:t>и</a:t>
            </a:r>
            <a:r>
              <a:rPr lang="en-US" sz="2600" dirty="0" smtClean="0"/>
              <a:t> </a:t>
            </a:r>
            <a:r>
              <a:rPr lang="en-US" sz="2600" dirty="0" err="1" smtClean="0"/>
              <a:t>Xn</a:t>
            </a:r>
            <a:r>
              <a:rPr lang="ru-RU" sz="26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sz="2600" dirty="0" smtClean="0"/>
              <a:t>В итоге максимальное значение переместится в </a:t>
            </a:r>
            <a:r>
              <a:rPr lang="en-US" sz="2600" dirty="0" err="1" smtClean="0"/>
              <a:t>Xn</a:t>
            </a:r>
            <a:r>
              <a:rPr lang="ru-RU" sz="26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sz="2600" dirty="0" smtClean="0"/>
              <a:t>Затем ту же процедуру повторяют до Х</a:t>
            </a:r>
            <a:r>
              <a:rPr lang="en-US" sz="2600" dirty="0" smtClean="0"/>
              <a:t>n-1</a:t>
            </a:r>
            <a:endParaRPr lang="ru-RU" sz="2600" dirty="0" smtClean="0"/>
          </a:p>
          <a:p>
            <a:pPr>
              <a:lnSpc>
                <a:spcPct val="90000"/>
              </a:lnSpc>
              <a:buNone/>
            </a:pPr>
            <a:r>
              <a:rPr lang="ru-RU" sz="2600" dirty="0" smtClean="0"/>
              <a:t>и т.д., вплоть до цепочки из двух элементов </a:t>
            </a:r>
          </a:p>
          <a:p>
            <a:pPr>
              <a:lnSpc>
                <a:spcPct val="90000"/>
              </a:lnSpc>
              <a:buNone/>
            </a:pPr>
            <a:r>
              <a:rPr lang="ru-RU" sz="2600" dirty="0" smtClean="0"/>
              <a:t>Х1 и Х2.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-152400"/>
            <a:ext cx="9144000" cy="852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0823" anchor="ctr">
            <a:spAutoFit/>
          </a:bodyPr>
          <a:lstStyle/>
          <a:p>
            <a:pPr indent="219075"/>
            <a:r>
              <a:rPr lang="en-US" sz="2400" b="1" dirty="0" smtClean="0"/>
              <a:t>const </a:t>
            </a:r>
            <a:r>
              <a:rPr lang="en-US" sz="2400" b="1" dirty="0"/>
              <a:t>n=7;    </a:t>
            </a:r>
            <a:endParaRPr lang="ru-RU" sz="2400" b="1" dirty="0"/>
          </a:p>
          <a:p>
            <a:pPr indent="219075"/>
            <a:r>
              <a:rPr lang="da-DK" sz="2400" b="1" dirty="0"/>
              <a:t>    var </a:t>
            </a:r>
            <a:r>
              <a:rPr lang="en-US" sz="2400" b="1" dirty="0"/>
              <a:t>a: array[1..n] of real;</a:t>
            </a:r>
            <a:endParaRPr lang="ru-RU" sz="2400" b="1" dirty="0"/>
          </a:p>
          <a:p>
            <a:pPr indent="219075"/>
            <a:r>
              <a:rPr lang="da-DK" sz="2400" b="1" dirty="0"/>
              <a:t>          i, j : integer;</a:t>
            </a:r>
            <a:endParaRPr lang="ru-RU" sz="2400" b="1" dirty="0"/>
          </a:p>
          <a:p>
            <a:pPr indent="219075"/>
            <a:r>
              <a:rPr lang="da-DK" sz="2400" b="1" dirty="0"/>
              <a:t>          c: real;</a:t>
            </a:r>
            <a:endParaRPr lang="ru-RU" sz="2400" b="1" dirty="0"/>
          </a:p>
          <a:p>
            <a:pPr indent="219075"/>
            <a:r>
              <a:rPr lang="en-US" sz="2400" b="1" dirty="0"/>
              <a:t>begin</a:t>
            </a:r>
            <a:endParaRPr lang="ru-RU" sz="2400" b="1" dirty="0"/>
          </a:p>
          <a:p>
            <a:pPr indent="219075"/>
            <a:r>
              <a:rPr lang="ru-RU" sz="2400" b="1" dirty="0"/>
              <a:t>    </a:t>
            </a:r>
            <a:r>
              <a:rPr lang="en-US" sz="2400" b="1" dirty="0" err="1"/>
              <a:t>writeln</a:t>
            </a:r>
            <a:r>
              <a:rPr lang="ru-RU" sz="2400" b="1" dirty="0"/>
              <a:t>(‘введите массив из 7 чисел’);</a:t>
            </a:r>
          </a:p>
          <a:p>
            <a:pPr indent="219075"/>
            <a:r>
              <a:rPr lang="en-US" sz="2400" b="1" dirty="0"/>
              <a:t>    for </a:t>
            </a:r>
            <a:r>
              <a:rPr lang="en-US" sz="2400" b="1" dirty="0" err="1"/>
              <a:t>i</a:t>
            </a:r>
            <a:r>
              <a:rPr lang="en-US" sz="2400" b="1" dirty="0"/>
              <a:t>:=1 to n do    </a:t>
            </a:r>
            <a:endParaRPr lang="ru-RU" sz="2400" b="1" dirty="0"/>
          </a:p>
          <a:p>
            <a:pPr indent="219075"/>
            <a:r>
              <a:rPr lang="en-US" sz="2400" b="1" dirty="0"/>
              <a:t>       read(a[</a:t>
            </a:r>
            <a:r>
              <a:rPr lang="en-US" sz="2400" b="1" dirty="0" err="1"/>
              <a:t>i</a:t>
            </a:r>
            <a:r>
              <a:rPr lang="en-US" sz="2400" b="1" dirty="0" smtClean="0"/>
              <a:t>]);</a:t>
            </a:r>
          </a:p>
          <a:p>
            <a:r>
              <a:rPr lang="en-US" sz="2400" b="1" dirty="0" smtClean="0"/>
              <a:t>       for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:=1 to n-1 do</a:t>
            </a:r>
            <a:endParaRPr lang="ru-RU" sz="2400" b="1" dirty="0" smtClean="0"/>
          </a:p>
          <a:p>
            <a:r>
              <a:rPr lang="en-US" sz="2400" b="1" dirty="0" smtClean="0"/>
              <a:t>         for j:=i+1 to n do</a:t>
            </a:r>
            <a:endParaRPr lang="ru-RU" sz="2400" b="1" dirty="0" smtClean="0"/>
          </a:p>
          <a:p>
            <a:r>
              <a:rPr lang="en-US" sz="2400" b="1" dirty="0" smtClean="0"/>
              <a:t>           if a[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]&gt;a[j]  then </a:t>
            </a:r>
            <a:endParaRPr lang="ru-RU" sz="2400" b="1" dirty="0" smtClean="0"/>
          </a:p>
          <a:p>
            <a:r>
              <a:rPr lang="en-US" sz="2400" b="1" dirty="0" smtClean="0"/>
              <a:t>             begin</a:t>
            </a:r>
            <a:endParaRPr lang="ru-RU" sz="2400" b="1" dirty="0" smtClean="0"/>
          </a:p>
          <a:p>
            <a:r>
              <a:rPr lang="en-US" sz="2400" b="1" dirty="0" smtClean="0"/>
              <a:t>	   c</a:t>
            </a:r>
            <a:r>
              <a:rPr lang="da-DK" sz="2400" b="1" dirty="0" smtClean="0"/>
              <a:t>:=a[i];</a:t>
            </a:r>
            <a:endParaRPr lang="ru-RU" sz="2400" b="1" dirty="0" smtClean="0"/>
          </a:p>
          <a:p>
            <a:r>
              <a:rPr lang="da-DK" sz="2400" b="1" dirty="0" smtClean="0"/>
              <a:t>	   </a:t>
            </a:r>
            <a:r>
              <a:rPr lang="en-US" sz="2400" b="1" dirty="0" smtClean="0"/>
              <a:t>a[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]:=a[j]</a:t>
            </a:r>
            <a:r>
              <a:rPr lang="da-DK" sz="2400" b="1" dirty="0" smtClean="0"/>
              <a:t>;</a:t>
            </a:r>
            <a:endParaRPr lang="ru-RU" sz="2400" b="1" dirty="0" smtClean="0"/>
          </a:p>
          <a:p>
            <a:r>
              <a:rPr lang="da-DK" sz="2400" b="1" dirty="0" smtClean="0"/>
              <a:t>               </a:t>
            </a:r>
            <a:r>
              <a:rPr lang="en-US" sz="2400" b="1" dirty="0" smtClean="0"/>
              <a:t>a[j]:=c</a:t>
            </a:r>
            <a:r>
              <a:rPr lang="da-DK" sz="2400" b="1" dirty="0" smtClean="0"/>
              <a:t>		  </a:t>
            </a:r>
            <a:endParaRPr lang="ru-RU" sz="2400" b="1" dirty="0" smtClean="0"/>
          </a:p>
          <a:p>
            <a:r>
              <a:rPr lang="da-DK" sz="2400" b="1" dirty="0" smtClean="0"/>
              <a:t>             end;</a:t>
            </a:r>
            <a:endParaRPr lang="ru-RU" sz="2400" b="1" dirty="0" smtClean="0"/>
          </a:p>
          <a:p>
            <a:r>
              <a:rPr lang="da-DK" sz="2400" b="1" dirty="0" smtClean="0"/>
              <a:t>     </a:t>
            </a:r>
            <a:r>
              <a:rPr lang="en-US" sz="2400" b="1" dirty="0" smtClean="0"/>
              <a:t>for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:=1 to n do</a:t>
            </a:r>
            <a:endParaRPr lang="ru-RU" sz="2400" b="1" dirty="0" smtClean="0"/>
          </a:p>
          <a:p>
            <a:r>
              <a:rPr lang="en-US" sz="2400" b="1" dirty="0" smtClean="0"/>
              <a:t>        </a:t>
            </a:r>
            <a:r>
              <a:rPr lang="en-US" sz="2400" b="1" dirty="0" err="1" smtClean="0"/>
              <a:t>writeln</a:t>
            </a:r>
            <a:r>
              <a:rPr lang="en-US" sz="2400" b="1" dirty="0" smtClean="0"/>
              <a:t> (a[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])</a:t>
            </a:r>
            <a:endParaRPr lang="ru-RU" sz="2400" b="1" dirty="0" smtClean="0"/>
          </a:p>
          <a:p>
            <a:r>
              <a:rPr lang="en-US" sz="2400" b="1" dirty="0" smtClean="0"/>
              <a:t>   </a:t>
            </a:r>
            <a:r>
              <a:rPr lang="ru-RU" sz="2400" b="1" dirty="0" err="1" smtClean="0"/>
              <a:t>end</a:t>
            </a:r>
            <a:r>
              <a:rPr lang="ru-RU" sz="2400" b="1" dirty="0" smtClean="0"/>
              <a:t>.</a:t>
            </a:r>
          </a:p>
          <a:p>
            <a:pPr indent="219075"/>
            <a:endParaRPr lang="en-US" sz="2800" b="1" dirty="0" smtClean="0"/>
          </a:p>
          <a:p>
            <a:pPr indent="219075"/>
            <a:endParaRPr lang="ru-RU" sz="2800" b="1" dirty="0"/>
          </a:p>
          <a:p>
            <a:pPr indent="219075"/>
            <a:r>
              <a:rPr lang="en-US" sz="3600" b="1" dirty="0"/>
              <a:t>    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§ 26;</a:t>
            </a:r>
          </a:p>
          <a:p>
            <a:pPr>
              <a:buNone/>
            </a:pPr>
            <a:r>
              <a:rPr lang="ru-RU" dirty="0" smtClean="0"/>
              <a:t>№ 7, 8 (стр. 180).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Задание на дом: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var</a:t>
            </a:r>
            <a:r>
              <a:rPr lang="en-US" dirty="0" smtClean="0"/>
              <a:t> x: array[1..20] of integer;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</a:t>
            </a:r>
            <a:r>
              <a:rPr lang="en-US" dirty="0" smtClean="0"/>
              <a:t>: integer;</a:t>
            </a:r>
          </a:p>
          <a:p>
            <a:pPr>
              <a:buNone/>
            </a:pPr>
            <a:r>
              <a:rPr lang="en-US" dirty="0" smtClean="0"/>
              <a:t>begin</a:t>
            </a:r>
          </a:p>
          <a:p>
            <a:pPr>
              <a:buNone/>
            </a:pPr>
            <a:r>
              <a:rPr lang="en-US" dirty="0" smtClean="0"/>
              <a:t>  randomize;</a:t>
            </a:r>
          </a:p>
          <a:p>
            <a:pPr>
              <a:buNone/>
            </a:pPr>
            <a:r>
              <a:rPr lang="en-US" dirty="0" smtClean="0"/>
              <a:t>  for </a:t>
            </a:r>
            <a:r>
              <a:rPr lang="en-US" dirty="0" err="1" smtClean="0"/>
              <a:t>i</a:t>
            </a:r>
            <a:r>
              <a:rPr lang="en-US" dirty="0" smtClean="0"/>
              <a:t>:=1 to 20 do</a:t>
            </a:r>
          </a:p>
          <a:p>
            <a:pPr>
              <a:buNone/>
            </a:pPr>
            <a:r>
              <a:rPr lang="en-US" dirty="0" smtClean="0"/>
              <a:t>    x[</a:t>
            </a:r>
            <a:r>
              <a:rPr lang="en-US" dirty="0" err="1" smtClean="0"/>
              <a:t>i</a:t>
            </a:r>
            <a:r>
              <a:rPr lang="en-US" dirty="0" smtClean="0"/>
              <a:t>]:=random(100);</a:t>
            </a:r>
          </a:p>
          <a:p>
            <a:pPr>
              <a:buNone/>
            </a:pPr>
            <a:r>
              <a:rPr lang="en-US" dirty="0" smtClean="0"/>
              <a:t>  for </a:t>
            </a:r>
            <a:r>
              <a:rPr lang="en-US" dirty="0" err="1" smtClean="0"/>
              <a:t>i</a:t>
            </a:r>
            <a:r>
              <a:rPr lang="en-US" dirty="0" smtClean="0"/>
              <a:t>:=1 to 20 do</a:t>
            </a:r>
          </a:p>
          <a:p>
            <a:pPr>
              <a:buNone/>
            </a:pPr>
            <a:r>
              <a:rPr lang="en-US" dirty="0" smtClean="0"/>
              <a:t>    write(x[</a:t>
            </a:r>
            <a:r>
              <a:rPr lang="en-US" dirty="0" err="1" smtClean="0"/>
              <a:t>i</a:t>
            </a:r>
            <a:r>
              <a:rPr lang="en-US" dirty="0" smtClean="0"/>
              <a:t>]:4)</a:t>
            </a:r>
          </a:p>
          <a:p>
            <a:pPr>
              <a:buNone/>
            </a:pPr>
            <a:r>
              <a:rPr lang="en-US" dirty="0" smtClean="0"/>
              <a:t>end.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sz="2700" b="0" i="1" u="sng" dirty="0" smtClean="0">
                <a:solidFill>
                  <a:srgbClr val="0070C0"/>
                </a:solidFill>
              </a:rPr>
              <a:t>Пример </a:t>
            </a:r>
            <a:r>
              <a:rPr lang="en-US" sz="2700" b="0" i="1" u="sng" dirty="0" smtClean="0">
                <a:solidFill>
                  <a:srgbClr val="0070C0"/>
                </a:solidFill>
              </a:rPr>
              <a:t>1</a:t>
            </a:r>
            <a:r>
              <a:rPr lang="ru-RU" sz="2700" b="0" i="1" u="sng" dirty="0" smtClean="0">
                <a:solidFill>
                  <a:srgbClr val="0070C0"/>
                </a:solidFill>
              </a:rPr>
              <a:t>.</a:t>
            </a:r>
            <a:r>
              <a:rPr lang="ru-RU" sz="2700" b="0" dirty="0" smtClean="0">
                <a:solidFill>
                  <a:srgbClr val="0070C0"/>
                </a:solidFill>
              </a:rPr>
              <a:t> Заполнить массив равномерно распределенными целыми случайными числами в диапазоне от 0 до 100.</a:t>
            </a:r>
            <a:endParaRPr lang="ru-RU" sz="2700" b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22250" y="858838"/>
            <a:ext cx="86645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 u="sng" dirty="0"/>
              <a:t>Задача </a:t>
            </a:r>
            <a:r>
              <a:rPr lang="ru-RU" sz="3200" i="1" u="sng" dirty="0" smtClean="0"/>
              <a:t>2. </a:t>
            </a:r>
            <a:endParaRPr lang="ru-RU" sz="3200" i="1" u="sng" dirty="0"/>
          </a:p>
          <a:p>
            <a:pPr>
              <a:spcBef>
                <a:spcPct val="50000"/>
              </a:spcBef>
            </a:pPr>
            <a:r>
              <a:rPr lang="ru-RU" sz="3200" dirty="0"/>
              <a:t>Определить, содержит ли  массив A[1..</a:t>
            </a:r>
            <a:r>
              <a:rPr lang="en-US" sz="3200" dirty="0"/>
              <a:t>6</a:t>
            </a:r>
            <a:r>
              <a:rPr lang="ru-RU" sz="3200" dirty="0"/>
              <a:t>] </a:t>
            </a:r>
            <a:r>
              <a:rPr lang="ru-RU" sz="3200" dirty="0" smtClean="0"/>
              <a:t>число </a:t>
            </a:r>
            <a:r>
              <a:rPr lang="ru-RU" sz="3200" dirty="0"/>
              <a:t>Х, введенное с клавиатуры</a:t>
            </a:r>
            <a:r>
              <a:rPr lang="ru-RU" sz="3200" dirty="0" smtClean="0"/>
              <a:t>.</a:t>
            </a:r>
            <a:r>
              <a:rPr lang="en-US" sz="3200" dirty="0" smtClean="0"/>
              <a:t> </a:t>
            </a:r>
            <a:r>
              <a:rPr lang="ru-RU" sz="3200" dirty="0" smtClean="0"/>
              <a:t>Найти </a:t>
            </a:r>
            <a:r>
              <a:rPr lang="ru-RU" sz="3200" dirty="0" smtClean="0"/>
              <a:t>их количество.</a:t>
            </a:r>
            <a:r>
              <a:rPr lang="en-US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22" r="39419" b="27910"/>
          <a:stretch/>
        </p:blipFill>
        <p:spPr bwMode="auto">
          <a:xfrm>
            <a:off x="0" y="609600"/>
            <a:ext cx="9144000" cy="496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84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52599"/>
            <a:ext cx="1524000" cy="2013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2999" cy="1142999"/>
          </a:xfrm>
        </p:spPr>
        <p:txBody>
          <a:bodyPr>
            <a:normAutofit/>
          </a:bodyPr>
          <a:lstStyle/>
          <a:p>
            <a:r>
              <a:rPr lang="ru-RU" sz="3000" i="1" u="sng" dirty="0" smtClean="0">
                <a:solidFill>
                  <a:srgbClr val="0070C0"/>
                </a:solidFill>
              </a:rPr>
              <a:t>Задача 3.</a:t>
            </a:r>
            <a:r>
              <a:rPr lang="ru-RU" sz="3000" dirty="0" smtClean="0">
                <a:solidFill>
                  <a:srgbClr val="0070C0"/>
                </a:solidFill>
              </a:rPr>
              <a:t> Заполнить матрицу указанного вида и вывести ее на экран.</a:t>
            </a:r>
            <a:endParaRPr lang="ru-RU" sz="3000" i="1" u="sng" dirty="0">
              <a:solidFill>
                <a:srgbClr val="0070C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8600" y="3886200"/>
            <a:ext cx="241604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200" b="1" dirty="0"/>
              <a:t>a11  a12  </a:t>
            </a:r>
            <a:r>
              <a:rPr lang="en-US" sz="2200" b="1" dirty="0" smtClean="0"/>
              <a:t>a13 a14</a:t>
            </a:r>
            <a:endParaRPr lang="en-US" sz="2200" b="1" dirty="0"/>
          </a:p>
          <a:p>
            <a:r>
              <a:rPr lang="en-US" sz="2200" b="1" dirty="0">
                <a:solidFill>
                  <a:srgbClr val="008000"/>
                </a:solidFill>
              </a:rPr>
              <a:t>a21</a:t>
            </a:r>
            <a:r>
              <a:rPr lang="en-US" sz="2200" b="1" dirty="0"/>
              <a:t>  a22  </a:t>
            </a:r>
            <a:r>
              <a:rPr lang="en-US" sz="2200" b="1" dirty="0" smtClean="0"/>
              <a:t>a23 a24</a:t>
            </a:r>
            <a:endParaRPr lang="en-US" sz="2200" b="1" dirty="0"/>
          </a:p>
          <a:p>
            <a:r>
              <a:rPr lang="en-US" sz="2200" b="1" dirty="0">
                <a:solidFill>
                  <a:srgbClr val="008000"/>
                </a:solidFill>
              </a:rPr>
              <a:t>a31  a32  </a:t>
            </a:r>
            <a:r>
              <a:rPr lang="en-US" sz="2200" b="1" dirty="0" smtClean="0"/>
              <a:t>a33 a34</a:t>
            </a:r>
          </a:p>
          <a:p>
            <a:r>
              <a:rPr lang="en-US" sz="2200" b="1" dirty="0">
                <a:solidFill>
                  <a:srgbClr val="008000"/>
                </a:solidFill>
              </a:rPr>
              <a:t>a41  a42  a43 </a:t>
            </a:r>
            <a:r>
              <a:rPr lang="en-US" sz="2200" b="1" dirty="0" smtClean="0"/>
              <a:t>a44</a:t>
            </a:r>
            <a:endParaRPr lang="ru-RU" sz="2200" b="1" dirty="0" smtClean="0"/>
          </a:p>
          <a:p>
            <a:endParaRPr lang="ru-RU" sz="2400" b="1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38200" y="5486400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/>
              <a:t>j&lt;</a:t>
            </a:r>
            <a:r>
              <a:rPr lang="en-US" sz="2800" b="1" dirty="0" err="1" smtClean="0"/>
              <a:t>i</a:t>
            </a:r>
            <a:endParaRPr lang="ru-RU" sz="2800" b="1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1261" y="1752600"/>
            <a:ext cx="6609254" cy="3886200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76275" y="123825"/>
            <a:ext cx="79629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i="1" u="sng" dirty="0" smtClean="0">
                <a:solidFill>
                  <a:srgbClr val="0070C0"/>
                </a:solidFill>
              </a:rPr>
              <a:t>Задача 4.</a:t>
            </a:r>
            <a:r>
              <a:rPr lang="ru-RU" sz="2700" dirty="0" smtClean="0">
                <a:solidFill>
                  <a:srgbClr val="0070C0"/>
                </a:solidFill>
              </a:rPr>
              <a:t> Выбор максимального элемента</a:t>
            </a:r>
            <a:endParaRPr lang="ru-RU" sz="27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4800" y="1143000"/>
            <a:ext cx="86677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663300"/>
                </a:solidFill>
              </a:rPr>
              <a:t>Пусть </a:t>
            </a:r>
            <a:r>
              <a:rPr lang="ru-RU" sz="3200" dirty="0">
                <a:solidFill>
                  <a:srgbClr val="663300"/>
                </a:solidFill>
              </a:rPr>
              <a:t>дан некоторый массив целых чисел </a:t>
            </a:r>
            <a:endParaRPr lang="ru-RU" sz="3200" dirty="0" smtClean="0">
              <a:solidFill>
                <a:srgbClr val="663300"/>
              </a:solidFill>
            </a:endParaRPr>
          </a:p>
          <a:p>
            <a:r>
              <a:rPr lang="ru-RU" sz="3200" dirty="0" smtClean="0">
                <a:solidFill>
                  <a:srgbClr val="663300"/>
                </a:solidFill>
              </a:rPr>
              <a:t>(-</a:t>
            </a:r>
            <a:r>
              <a:rPr lang="ru-RU" sz="3200" dirty="0">
                <a:solidFill>
                  <a:srgbClr val="663300"/>
                </a:solidFill>
              </a:rPr>
              <a:t>3, 0, 6, -7, 2, -10, 1).</a:t>
            </a:r>
          </a:p>
          <a:p>
            <a:r>
              <a:rPr lang="ru-RU" sz="3200" dirty="0">
                <a:solidFill>
                  <a:srgbClr val="663300"/>
                </a:solidFill>
              </a:rPr>
              <a:t>Найти максимальный элемент массива и указать его индекс (порядковый номер).</a:t>
            </a:r>
          </a:p>
          <a:p>
            <a:endParaRPr lang="ru-RU" sz="4200" b="1" dirty="0"/>
          </a:p>
          <a:p>
            <a:r>
              <a:rPr lang="ru-RU" sz="3200" b="1" dirty="0">
                <a:solidFill>
                  <a:srgbClr val="FF3300"/>
                </a:solidFill>
              </a:rPr>
              <a:t>ОТВЕТ:	</a:t>
            </a:r>
            <a:r>
              <a:rPr lang="en-US" sz="3200" b="1" dirty="0">
                <a:solidFill>
                  <a:srgbClr val="FF3300"/>
                </a:solidFill>
              </a:rPr>
              <a:t>max = 6</a:t>
            </a:r>
          </a:p>
          <a:p>
            <a:r>
              <a:rPr lang="en-US" sz="3200" b="1" dirty="0">
                <a:solidFill>
                  <a:srgbClr val="FF3300"/>
                </a:solidFill>
              </a:rPr>
              <a:t>	</a:t>
            </a:r>
            <a:r>
              <a:rPr lang="ru-RU" sz="3200" b="1" dirty="0">
                <a:solidFill>
                  <a:srgbClr val="FF3300"/>
                </a:solidFill>
              </a:rPr>
              <a:t>	</a:t>
            </a:r>
            <a:r>
              <a:rPr lang="en-US" sz="3200" b="1" dirty="0" err="1" smtClean="0">
                <a:solidFill>
                  <a:srgbClr val="FF3300"/>
                </a:solidFill>
              </a:rPr>
              <a:t>imax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>
                <a:solidFill>
                  <a:srgbClr val="FF3300"/>
                </a:solidFill>
              </a:rPr>
              <a:t>= 3</a:t>
            </a:r>
            <a:endParaRPr lang="ru-RU" sz="32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52488"/>
          </a:xfrm>
        </p:spPr>
        <p:txBody>
          <a:bodyPr/>
          <a:lstStyle/>
          <a:p>
            <a:r>
              <a:rPr lang="ru-RU" sz="3600" dirty="0"/>
              <a:t>АЛГОРИТМ: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28600" y="979488"/>
            <a:ext cx="87249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600" dirty="0"/>
              <a:t>	</a:t>
            </a:r>
            <a:r>
              <a:rPr lang="ru-RU" sz="3200" dirty="0"/>
              <a:t>Делается предположение, что первый элемент массива является максимальным. Затем остальные элементы последовательно сравниваются с ним. Если во время очередного сравнения обнаруживается, что проверяемый элемент больше принятого за максимальный,  то этот элемент принимается за максимальный.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6200" y="0"/>
            <a:ext cx="9029699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 smtClean="0"/>
              <a:t>const </a:t>
            </a:r>
            <a:r>
              <a:rPr lang="en-US" sz="3000" b="1" dirty="0"/>
              <a:t>a: </a:t>
            </a:r>
            <a:r>
              <a:rPr lang="en-US" sz="3000" b="1" dirty="0" smtClean="0"/>
              <a:t>array[1</a:t>
            </a:r>
            <a:r>
              <a:rPr lang="en-US" sz="3000" b="1" dirty="0"/>
              <a:t>..7] of integer = (-</a:t>
            </a:r>
            <a:r>
              <a:rPr lang="en-US" sz="3000" b="1" dirty="0" smtClean="0"/>
              <a:t>3,0,6,-7,2,-10,1</a:t>
            </a:r>
            <a:r>
              <a:rPr lang="en-US" sz="3000" b="1" dirty="0"/>
              <a:t>);</a:t>
            </a:r>
            <a:endParaRPr lang="ru-RU" sz="3000" b="1" dirty="0"/>
          </a:p>
          <a:p>
            <a:r>
              <a:rPr lang="ru-RU" sz="3000" b="1" dirty="0"/>
              <a:t>    </a:t>
            </a:r>
            <a:r>
              <a:rPr lang="en-US" sz="3000" b="1" dirty="0"/>
              <a:t>v</a:t>
            </a:r>
            <a:r>
              <a:rPr lang="ru-RU" sz="3000" b="1" dirty="0" err="1"/>
              <a:t>ar</a:t>
            </a:r>
            <a:r>
              <a:rPr lang="ru-RU" sz="3000" b="1" dirty="0"/>
              <a:t> </a:t>
            </a:r>
            <a:r>
              <a:rPr lang="en-US" sz="3000" b="1" dirty="0" smtClean="0"/>
              <a:t>i, max, </a:t>
            </a:r>
            <a:r>
              <a:rPr lang="en-US" sz="3000" b="1" dirty="0" err="1" smtClean="0"/>
              <a:t>imax</a:t>
            </a:r>
            <a:r>
              <a:rPr lang="en-US" sz="3000" b="1" dirty="0" smtClean="0"/>
              <a:t> </a:t>
            </a:r>
            <a:r>
              <a:rPr lang="ru-RU" sz="3000" b="1" dirty="0"/>
              <a:t>:</a:t>
            </a:r>
            <a:r>
              <a:rPr lang="en-US" sz="3000" b="1" dirty="0"/>
              <a:t> </a:t>
            </a:r>
            <a:r>
              <a:rPr lang="ru-RU" sz="3000" b="1" dirty="0" err="1"/>
              <a:t>integer</a:t>
            </a:r>
            <a:r>
              <a:rPr lang="ru-RU" sz="3000" b="1" dirty="0"/>
              <a:t>;</a:t>
            </a:r>
          </a:p>
          <a:p>
            <a:r>
              <a:rPr lang="en-US" sz="3000" b="1" dirty="0"/>
              <a:t>b</a:t>
            </a:r>
            <a:r>
              <a:rPr lang="ru-RU" sz="3000" b="1" dirty="0" err="1"/>
              <a:t>egin</a:t>
            </a:r>
            <a:endParaRPr lang="en-US" sz="3000" b="1" dirty="0"/>
          </a:p>
          <a:p>
            <a:r>
              <a:rPr lang="en-US" sz="3000" b="1" dirty="0"/>
              <a:t>    </a:t>
            </a:r>
            <a:r>
              <a:rPr lang="ru-RU" sz="3000" b="1" dirty="0" err="1"/>
              <a:t>max:=</a:t>
            </a:r>
            <a:r>
              <a:rPr lang="en-US" sz="3000" b="1" dirty="0"/>
              <a:t>a</a:t>
            </a:r>
            <a:r>
              <a:rPr lang="ru-RU" sz="3000" b="1" dirty="0"/>
              <a:t>[1];</a:t>
            </a:r>
            <a:r>
              <a:rPr lang="en-US" sz="3000" b="1" dirty="0"/>
              <a:t> </a:t>
            </a:r>
            <a:r>
              <a:rPr lang="en-US" sz="3000" b="1" dirty="0" err="1" smtClean="0"/>
              <a:t>imax</a:t>
            </a:r>
            <a:r>
              <a:rPr lang="en-US" sz="3000" b="1" dirty="0" smtClean="0"/>
              <a:t> :=</a:t>
            </a:r>
            <a:r>
              <a:rPr lang="en-US" sz="3000" b="1" dirty="0"/>
              <a:t>1;</a:t>
            </a:r>
            <a:endParaRPr lang="ru-RU" sz="3000" b="1" dirty="0"/>
          </a:p>
          <a:p>
            <a:r>
              <a:rPr lang="en-US" sz="3000" b="1" dirty="0"/>
              <a:t>    f</a:t>
            </a:r>
            <a:r>
              <a:rPr lang="ru-RU" sz="3000" b="1" dirty="0" err="1"/>
              <a:t>or</a:t>
            </a:r>
            <a:r>
              <a:rPr lang="ru-RU" sz="3000" b="1" dirty="0"/>
              <a:t> i:=</a:t>
            </a:r>
            <a:r>
              <a:rPr lang="en-US" sz="3000" b="1" dirty="0"/>
              <a:t>2</a:t>
            </a:r>
            <a:r>
              <a:rPr lang="ru-RU" sz="3000" b="1" dirty="0"/>
              <a:t> </a:t>
            </a:r>
            <a:r>
              <a:rPr lang="ru-RU" sz="3000" b="1" dirty="0" err="1"/>
              <a:t>to</a:t>
            </a:r>
            <a:r>
              <a:rPr lang="ru-RU" sz="3000" b="1" dirty="0"/>
              <a:t> </a:t>
            </a:r>
            <a:r>
              <a:rPr lang="en-US" sz="3000" b="1" dirty="0"/>
              <a:t>7</a:t>
            </a:r>
            <a:r>
              <a:rPr lang="ru-RU" sz="3000" b="1" dirty="0"/>
              <a:t> </a:t>
            </a:r>
            <a:r>
              <a:rPr lang="ru-RU" sz="3000" b="1" dirty="0" err="1"/>
              <a:t>do</a:t>
            </a:r>
            <a:endParaRPr lang="ru-RU" sz="3000" b="1" dirty="0"/>
          </a:p>
          <a:p>
            <a:r>
              <a:rPr lang="en-US" sz="3000" b="1" dirty="0"/>
              <a:t>       </a:t>
            </a:r>
            <a:r>
              <a:rPr lang="ru-RU" sz="3000" b="1" dirty="0" err="1"/>
              <a:t>if</a:t>
            </a:r>
            <a:r>
              <a:rPr lang="ru-RU" sz="3000" b="1" dirty="0"/>
              <a:t> </a:t>
            </a:r>
            <a:r>
              <a:rPr lang="ru-RU" sz="3000" b="1" dirty="0" err="1"/>
              <a:t>a</a:t>
            </a:r>
            <a:r>
              <a:rPr lang="ru-RU" sz="3000" b="1" dirty="0"/>
              <a:t>[</a:t>
            </a:r>
            <a:r>
              <a:rPr lang="ru-RU" sz="3000" b="1" dirty="0" err="1"/>
              <a:t>i</a:t>
            </a:r>
            <a:r>
              <a:rPr lang="ru-RU" sz="3000" b="1" dirty="0"/>
              <a:t>]&gt; </a:t>
            </a:r>
            <a:r>
              <a:rPr lang="ru-RU" sz="3000" b="1" dirty="0" err="1"/>
              <a:t>max</a:t>
            </a:r>
            <a:r>
              <a:rPr lang="ru-RU" sz="3000" b="1" dirty="0"/>
              <a:t> </a:t>
            </a:r>
            <a:r>
              <a:rPr lang="ru-RU" sz="3000" b="1" dirty="0" err="1"/>
              <a:t>then</a:t>
            </a:r>
            <a:r>
              <a:rPr lang="ru-RU" sz="3000" b="1" dirty="0"/>
              <a:t> </a:t>
            </a:r>
            <a:endParaRPr lang="en-US" sz="3000" b="1" dirty="0"/>
          </a:p>
          <a:p>
            <a:r>
              <a:rPr lang="en-US" sz="3000" b="1" dirty="0"/>
              <a:t> </a:t>
            </a:r>
            <a:r>
              <a:rPr lang="en-US" sz="3000" b="1" dirty="0" smtClean="0"/>
              <a:t>         begin</a:t>
            </a:r>
            <a:endParaRPr lang="en-US" sz="3000" b="1" dirty="0"/>
          </a:p>
          <a:p>
            <a:r>
              <a:rPr lang="en-US" sz="3000" b="1" dirty="0"/>
              <a:t>	 </a:t>
            </a:r>
            <a:r>
              <a:rPr lang="en-US" sz="3000" b="1" dirty="0" smtClean="0"/>
              <a:t>  </a:t>
            </a:r>
            <a:r>
              <a:rPr lang="ru-RU" sz="3000" b="1" dirty="0" err="1" smtClean="0"/>
              <a:t>max</a:t>
            </a:r>
            <a:r>
              <a:rPr lang="ru-RU" sz="3000" b="1" dirty="0" err="1"/>
              <a:t>:=a</a:t>
            </a:r>
            <a:r>
              <a:rPr lang="ru-RU" sz="3000" b="1" dirty="0"/>
              <a:t>[</a:t>
            </a:r>
            <a:r>
              <a:rPr lang="ru-RU" sz="3000" b="1" dirty="0" err="1"/>
              <a:t>i</a:t>
            </a:r>
            <a:r>
              <a:rPr lang="ru-RU" sz="3000" b="1" dirty="0"/>
              <a:t>];</a:t>
            </a:r>
            <a:endParaRPr lang="en-US" sz="3000" b="1" dirty="0"/>
          </a:p>
          <a:p>
            <a:r>
              <a:rPr lang="en-US" sz="3000" b="1" dirty="0"/>
              <a:t>	 </a:t>
            </a:r>
            <a:r>
              <a:rPr lang="en-US" sz="3000" b="1" dirty="0" smtClean="0"/>
              <a:t>  </a:t>
            </a:r>
            <a:r>
              <a:rPr lang="en-US" sz="3000" b="1" dirty="0" err="1" smtClean="0"/>
              <a:t>imax</a:t>
            </a:r>
            <a:r>
              <a:rPr lang="en-US" sz="3000" b="1" dirty="0" smtClean="0"/>
              <a:t> := </a:t>
            </a:r>
            <a:r>
              <a:rPr lang="en-US" sz="3000" b="1" dirty="0" err="1" smtClean="0"/>
              <a:t>i</a:t>
            </a:r>
            <a:endParaRPr lang="en-US" sz="3000" b="1" dirty="0"/>
          </a:p>
          <a:p>
            <a:r>
              <a:rPr lang="en-US" sz="3000" b="1" dirty="0"/>
              <a:t>	 </a:t>
            </a:r>
            <a:r>
              <a:rPr lang="en-US" sz="3000" b="1" dirty="0" smtClean="0"/>
              <a:t>end</a:t>
            </a:r>
            <a:r>
              <a:rPr lang="en-US" sz="3000" b="1" dirty="0"/>
              <a:t>;</a:t>
            </a:r>
            <a:endParaRPr lang="ru-RU" sz="3000" b="1" dirty="0"/>
          </a:p>
          <a:p>
            <a:r>
              <a:rPr lang="en-US" sz="3000" b="1" dirty="0"/>
              <a:t>       </a:t>
            </a:r>
            <a:r>
              <a:rPr lang="ru-RU" sz="3000" b="1" dirty="0" err="1"/>
              <a:t>writeln</a:t>
            </a:r>
            <a:r>
              <a:rPr lang="ru-RU" sz="3000" b="1" dirty="0"/>
              <a:t> ('</a:t>
            </a:r>
            <a:r>
              <a:rPr lang="ru-RU" sz="3000" b="1" dirty="0" err="1"/>
              <a:t>max=</a:t>
            </a:r>
            <a:r>
              <a:rPr lang="ru-RU" sz="3000" b="1" dirty="0"/>
              <a:t>', </a:t>
            </a:r>
            <a:r>
              <a:rPr lang="ru-RU" sz="3000" b="1" dirty="0" err="1"/>
              <a:t>max</a:t>
            </a:r>
            <a:r>
              <a:rPr lang="ru-RU" sz="3000" b="1" dirty="0"/>
              <a:t>);</a:t>
            </a:r>
            <a:endParaRPr lang="en-US" sz="3000" b="1" dirty="0"/>
          </a:p>
          <a:p>
            <a:r>
              <a:rPr lang="en-US" sz="3000" b="1" dirty="0"/>
              <a:t>       </a:t>
            </a:r>
            <a:r>
              <a:rPr lang="ru-RU" sz="3000" b="1" dirty="0" err="1"/>
              <a:t>writeln</a:t>
            </a:r>
            <a:r>
              <a:rPr lang="ru-RU" sz="3000" b="1" dirty="0"/>
              <a:t> </a:t>
            </a:r>
            <a:r>
              <a:rPr lang="ru-RU" sz="3000" b="1" dirty="0" smtClean="0"/>
              <a:t>('</a:t>
            </a:r>
            <a:r>
              <a:rPr lang="ru-RU" sz="3000" b="1" dirty="0" err="1" smtClean="0"/>
              <a:t>индекс</a:t>
            </a:r>
            <a:r>
              <a:rPr lang="ru-RU" sz="3000" b="1" dirty="0" err="1"/>
              <a:t>=</a:t>
            </a:r>
            <a:r>
              <a:rPr lang="ru-RU" sz="3000" b="1" dirty="0"/>
              <a:t>', </a:t>
            </a:r>
            <a:r>
              <a:rPr lang="en-US" sz="3000" b="1" dirty="0" err="1" smtClean="0"/>
              <a:t>imax</a:t>
            </a:r>
            <a:r>
              <a:rPr lang="ru-RU" sz="3000" b="1" dirty="0" smtClean="0"/>
              <a:t>)</a:t>
            </a:r>
            <a:endParaRPr lang="ru-RU" sz="3000" b="1" dirty="0"/>
          </a:p>
          <a:p>
            <a:r>
              <a:rPr lang="ru-RU" sz="3000" b="1" dirty="0" err="1"/>
              <a:t>end</a:t>
            </a:r>
            <a:r>
              <a:rPr lang="ru-RU" sz="30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550863" y="522288"/>
            <a:ext cx="8239125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 dirty="0"/>
              <a:t>	</a:t>
            </a:r>
            <a:r>
              <a:rPr lang="ru-RU" sz="3200" dirty="0"/>
              <a:t>Какие изменения нужно внести в алгоритм, чтобы найти минимальный элемент?</a:t>
            </a:r>
          </a:p>
          <a:p>
            <a:endParaRPr lang="ru-RU" sz="4400" dirty="0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777875" y="3929063"/>
            <a:ext cx="7353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254000" y="2703513"/>
            <a:ext cx="8890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000" b="1" dirty="0" err="1">
                <a:solidFill>
                  <a:srgbClr val="FF3300"/>
                </a:solidFill>
              </a:rPr>
              <a:t>m</a:t>
            </a:r>
            <a:r>
              <a:rPr lang="en-US" sz="4000" b="1" dirty="0">
                <a:solidFill>
                  <a:srgbClr val="FF3300"/>
                </a:solidFill>
              </a:rPr>
              <a:t>in</a:t>
            </a:r>
            <a:r>
              <a:rPr lang="ru-RU" sz="4000" b="1" dirty="0">
                <a:solidFill>
                  <a:srgbClr val="FF3300"/>
                </a:solidFill>
              </a:rPr>
              <a:t>:=</a:t>
            </a:r>
            <a:r>
              <a:rPr lang="en-US" sz="4000" b="1" dirty="0">
                <a:solidFill>
                  <a:srgbClr val="FF3300"/>
                </a:solidFill>
              </a:rPr>
              <a:t>a</a:t>
            </a:r>
            <a:r>
              <a:rPr lang="ru-RU" sz="4000" b="1" dirty="0">
                <a:solidFill>
                  <a:srgbClr val="FF3300"/>
                </a:solidFill>
              </a:rPr>
              <a:t>[1];</a:t>
            </a:r>
            <a:endParaRPr lang="en-US" sz="4000" b="1" dirty="0">
              <a:solidFill>
                <a:srgbClr val="FF3300"/>
              </a:solidFill>
            </a:endParaRPr>
          </a:p>
          <a:p>
            <a:r>
              <a:rPr lang="ru-RU" sz="4000" b="1" dirty="0" err="1">
                <a:solidFill>
                  <a:srgbClr val="FF3300"/>
                </a:solidFill>
              </a:rPr>
              <a:t>if</a:t>
            </a:r>
            <a:r>
              <a:rPr lang="ru-RU" sz="4000" b="1" dirty="0">
                <a:solidFill>
                  <a:srgbClr val="FF3300"/>
                </a:solidFill>
              </a:rPr>
              <a:t> </a:t>
            </a:r>
            <a:r>
              <a:rPr lang="ru-RU" sz="4000" b="1" dirty="0" err="1">
                <a:solidFill>
                  <a:srgbClr val="FF3300"/>
                </a:solidFill>
              </a:rPr>
              <a:t>a</a:t>
            </a:r>
            <a:r>
              <a:rPr lang="ru-RU" sz="4000" b="1" dirty="0">
                <a:solidFill>
                  <a:srgbClr val="FF3300"/>
                </a:solidFill>
              </a:rPr>
              <a:t>[</a:t>
            </a:r>
            <a:r>
              <a:rPr lang="ru-RU" sz="4000" b="1" dirty="0" err="1">
                <a:solidFill>
                  <a:srgbClr val="FF3300"/>
                </a:solidFill>
              </a:rPr>
              <a:t>i</a:t>
            </a:r>
            <a:r>
              <a:rPr lang="ru-RU" sz="4000" b="1" dirty="0">
                <a:solidFill>
                  <a:srgbClr val="FF3300"/>
                </a:solidFill>
              </a:rPr>
              <a:t>]</a:t>
            </a:r>
            <a:r>
              <a:rPr lang="en-US" sz="4000" b="1" dirty="0">
                <a:solidFill>
                  <a:srgbClr val="FF3300"/>
                </a:solidFill>
              </a:rPr>
              <a:t>&lt;</a:t>
            </a:r>
            <a:r>
              <a:rPr lang="ru-RU" sz="4000" b="1" dirty="0">
                <a:solidFill>
                  <a:srgbClr val="FF3300"/>
                </a:solidFill>
              </a:rPr>
              <a:t> </a:t>
            </a:r>
            <a:r>
              <a:rPr lang="ru-RU" sz="4000" b="1" dirty="0" err="1">
                <a:solidFill>
                  <a:srgbClr val="FF3300"/>
                </a:solidFill>
              </a:rPr>
              <a:t>m</a:t>
            </a:r>
            <a:r>
              <a:rPr lang="en-US" sz="4000" b="1" dirty="0">
                <a:solidFill>
                  <a:srgbClr val="FF3300"/>
                </a:solidFill>
              </a:rPr>
              <a:t>in</a:t>
            </a:r>
            <a:r>
              <a:rPr lang="ru-RU" sz="4000" b="1" dirty="0">
                <a:solidFill>
                  <a:srgbClr val="FF3300"/>
                </a:solidFill>
              </a:rPr>
              <a:t> </a:t>
            </a:r>
            <a:r>
              <a:rPr lang="ru-RU" sz="4000" b="1" dirty="0" err="1">
                <a:solidFill>
                  <a:srgbClr val="FF3300"/>
                </a:solidFill>
              </a:rPr>
              <a:t>then</a:t>
            </a:r>
            <a:r>
              <a:rPr lang="ru-RU" sz="4000" b="1" dirty="0">
                <a:solidFill>
                  <a:srgbClr val="FF3300"/>
                </a:solidFill>
              </a:rPr>
              <a:t> </a:t>
            </a:r>
            <a:r>
              <a:rPr lang="ru-RU" sz="4000" b="1" dirty="0" err="1">
                <a:solidFill>
                  <a:srgbClr val="FF3300"/>
                </a:solidFill>
              </a:rPr>
              <a:t>m</a:t>
            </a:r>
            <a:r>
              <a:rPr lang="en-US" sz="4000" b="1" dirty="0">
                <a:solidFill>
                  <a:srgbClr val="FF3300"/>
                </a:solidFill>
              </a:rPr>
              <a:t>in</a:t>
            </a:r>
            <a:r>
              <a:rPr lang="ru-RU" sz="4000" b="1" dirty="0">
                <a:solidFill>
                  <a:srgbClr val="FF3300"/>
                </a:solidFill>
              </a:rPr>
              <a:t>:</a:t>
            </a:r>
            <a:r>
              <a:rPr lang="ru-RU" sz="4000" b="1" dirty="0" err="1">
                <a:solidFill>
                  <a:srgbClr val="FF3300"/>
                </a:solidFill>
              </a:rPr>
              <a:t>=a</a:t>
            </a:r>
            <a:r>
              <a:rPr lang="ru-RU" sz="4000" b="1" dirty="0">
                <a:solidFill>
                  <a:srgbClr val="FF3300"/>
                </a:solidFill>
              </a:rPr>
              <a:t>[</a:t>
            </a:r>
            <a:r>
              <a:rPr lang="ru-RU" sz="4000" b="1" dirty="0" err="1">
                <a:solidFill>
                  <a:srgbClr val="FF3300"/>
                </a:solidFill>
              </a:rPr>
              <a:t>i</a:t>
            </a:r>
            <a:r>
              <a:rPr lang="ru-RU" sz="4000" b="1" dirty="0">
                <a:solidFill>
                  <a:srgbClr val="FF3300"/>
                </a:solidFill>
              </a:rPr>
              <a:t>];</a:t>
            </a:r>
            <a:endParaRPr lang="en-US" sz="4000" b="1" dirty="0">
              <a:solidFill>
                <a:srgbClr val="FF3300"/>
              </a:solidFill>
            </a:endParaRPr>
          </a:p>
          <a:p>
            <a:endParaRPr lang="en-US" sz="5400" b="1" dirty="0">
              <a:solidFill>
                <a:srgbClr val="FF3300"/>
              </a:solidFill>
            </a:endParaRPr>
          </a:p>
          <a:p>
            <a:endParaRPr lang="ru-RU" sz="54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beed59d7ed7677d4a3dc3fd79aca9c93759712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415</TotalTime>
  <Words>341</Words>
  <Application>Microsoft Office PowerPoint</Application>
  <PresentationFormat>Экран (4:3)</PresentationFormat>
  <Paragraphs>79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Типовые задачи обработки массивов  </vt:lpstr>
      <vt:lpstr>Пример 1. Заполнить массив равномерно распределенными целыми случайными числами в диапазоне от 0 до 100.</vt:lpstr>
      <vt:lpstr>Презентация PowerPoint</vt:lpstr>
      <vt:lpstr>Презентация PowerPoint</vt:lpstr>
      <vt:lpstr>Задача 3. Заполнить матрицу указанного вида и вывести ее на экран.</vt:lpstr>
      <vt:lpstr>Презентация PowerPoint</vt:lpstr>
      <vt:lpstr>АЛГОРИТМ:</vt:lpstr>
      <vt:lpstr>Презентация PowerPoint</vt:lpstr>
      <vt:lpstr>Презентация PowerPoint</vt:lpstr>
      <vt:lpstr>Сортировка массива методом простого обмена  (метод пузырька) </vt:lpstr>
      <vt:lpstr>Презентация PowerPoint</vt:lpstr>
      <vt:lpstr>Презентация PowerPoint</vt:lpstr>
      <vt:lpstr>Задание на дом: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Uhitel</cp:lastModifiedBy>
  <cp:revision>55</cp:revision>
  <cp:lastPrinted>1601-01-01T00:00:00Z</cp:lastPrinted>
  <dcterms:created xsi:type="dcterms:W3CDTF">1601-01-01T00:00:00Z</dcterms:created>
  <dcterms:modified xsi:type="dcterms:W3CDTF">2018-04-13T08:18:04Z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