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5"/>
  </p:notesMasterIdLst>
  <p:sldIdLst>
    <p:sldId id="256" r:id="rId2"/>
    <p:sldId id="257" r:id="rId3"/>
    <p:sldId id="259" r:id="rId4"/>
    <p:sldId id="258" r:id="rId5"/>
    <p:sldId id="260" r:id="rId6"/>
    <p:sldId id="261" r:id="rId7"/>
    <p:sldId id="268" r:id="rId8"/>
    <p:sldId id="262" r:id="rId9"/>
    <p:sldId id="263" r:id="rId10"/>
    <p:sldId id="264" r:id="rId11"/>
    <p:sldId id="265" r:id="rId12"/>
    <p:sldId id="267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FF8D7C-38C2-4901-8676-5A57D5D61DB6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8A133-BAE3-450F-87DD-2BECFA68EA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4095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8A133-BAE3-450F-87DD-2BECFA68EAE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6212374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4400" b="1" dirty="0" smtClean="0">
                <a:solidFill>
                  <a:srgbClr val="000066"/>
                </a:solidFill>
                <a:latin typeface="Times New Roman" pitchFamily="18" charset="0"/>
              </a:rPr>
              <a:t/>
            </a:r>
            <a:br>
              <a:rPr lang="ru-RU" sz="4400" b="1" dirty="0" smtClean="0">
                <a:solidFill>
                  <a:srgbClr val="000066"/>
                </a:solidFill>
                <a:latin typeface="Times New Roman" pitchFamily="18" charset="0"/>
              </a:rPr>
            </a:br>
            <a:r>
              <a:rPr lang="ru-RU" sz="4400" dirty="0" smtClean="0"/>
              <a:t>Информационные </a:t>
            </a:r>
            <a:br>
              <a:rPr lang="ru-RU" sz="4400" dirty="0" smtClean="0"/>
            </a:br>
            <a:r>
              <a:rPr lang="ru-RU" sz="4400" dirty="0" smtClean="0"/>
              <a:t>процессы</a:t>
            </a:r>
            <a:br>
              <a:rPr lang="ru-RU" sz="4400" dirty="0" smtClean="0"/>
            </a:br>
            <a:r>
              <a:rPr lang="ru-RU" sz="4400" b="1" dirty="0" smtClean="0">
                <a:solidFill>
                  <a:srgbClr val="000066"/>
                </a:solidFill>
                <a:latin typeface="Times New Roman" pitchFamily="18" charset="0"/>
              </a:rPr>
              <a:t/>
            </a:r>
            <a:br>
              <a:rPr lang="ru-RU" sz="4400" b="1" dirty="0" smtClean="0">
                <a:solidFill>
                  <a:srgbClr val="000066"/>
                </a:solidFill>
                <a:latin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  <a:t>2019г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142976" y="785794"/>
            <a:ext cx="7790712" cy="5462606"/>
          </a:xfrm>
        </p:spPr>
        <p:txBody>
          <a:bodyPr/>
          <a:lstStyle/>
          <a:p>
            <a:r>
              <a:rPr lang="ru-RU" sz="3600" dirty="0" smtClean="0"/>
              <a:t>3. Почему информацию, которую мы "помним наизусть", можно назвать оперативной? Приведите примеры оперативной информации, которой вы владеете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000100" y="857232"/>
            <a:ext cx="7858180" cy="5238768"/>
          </a:xfrm>
        </p:spPr>
        <p:txBody>
          <a:bodyPr/>
          <a:lstStyle/>
          <a:p>
            <a:r>
              <a:rPr lang="ru-RU" sz="3600" dirty="0" smtClean="0"/>
              <a:t>4. Приведите примеры ситуаций, в которых вы являетесь источником информации, приемником информации. Какую роль за сегодняшний день вам чаще приходилось выполнять?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1142984"/>
            <a:ext cx="7416824" cy="4214842"/>
          </a:xfrm>
        </p:spPr>
        <p:txBody>
          <a:bodyPr>
            <a:noAutofit/>
          </a:bodyPr>
          <a:lstStyle/>
          <a:p>
            <a:r>
              <a:rPr lang="ru-RU" sz="6600" dirty="0"/>
              <a:t>Домашнее задание: </a:t>
            </a: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 smtClean="0"/>
              <a:t>§ 3; вопросы и задания </a:t>
            </a:r>
            <a:r>
              <a:rPr lang="ru-RU" sz="6600" dirty="0" err="1" smtClean="0"/>
              <a:t>стр</a:t>
            </a:r>
            <a:r>
              <a:rPr lang="ru-RU" sz="6600" dirty="0" smtClean="0"/>
              <a:t> 22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xmlns="" val="37246737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38" y="1628800"/>
            <a:ext cx="7607419" cy="29238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</a:t>
            </a:r>
          </a:p>
          <a:p>
            <a:pPr algn="ctr"/>
            <a:r>
              <a:rPr lang="ru-RU" sz="9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 внимание!</a:t>
            </a:r>
            <a:endParaRPr lang="ru-RU" sz="9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4 0.15217 C 0.0158 0.16535 0.00504 0.17877 -0.00469 0.18478 C -0.03733 0.20513 -0.07274 0.21045 -0.10781 0.2197 C -0.12882 0.21901 -0.14983 0.21947 -0.17083 0.21762 C -0.17587 0.21716 -0.17986 0.21114 -0.18472 0.20953 C -0.19097 0.20768 -0.20608 0.20467 -0.21389 0.20328 C -0.22882 0.20467 -0.24236 0.20629 -0.25694 0.20953 C -0.27292 0.20883 -0.28889 0.20953 -0.30469 0.20744 C -0.31684 0.20583 -0.32951 0.19449 -0.34167 0.19102 C -0.3566 0.18663 -0.35851 0.18756 -0.37083 0.17669 C -0.37413 0.17368 -0.37674 0.17137 -0.38003 0.16836 C -0.38212 0.16628 -0.38628 0.16235 -0.38628 0.16258 C -0.39531 0.14408 -0.40625 0.12558 -0.41701 0.10892 C -0.42135 0.10199 -0.42448 0.1006 -0.42778 0.09274 C -0.43594 0.07331 -0.44288 0.0518 -0.45243 0.0333 C -0.45486 0.02382 -0.45903 0.0148 -0.46319 0.00647 C -0.46719 -0.01411 -0.46076 0.01503 -0.4724 -0.01596 C -0.47656 -0.02706 -0.48055 -0.0377 -0.48472 -0.0488 C -0.48802 -0.06938 -0.48611 -0.06129 -0.48924 -0.07331 C -0.48976 -0.09852 -0.49618 -0.17762 -0.48767 -0.20861 C -0.48455 -0.21994 -0.48507 -0.21439 -0.48003 -0.22503 C -0.47153 -0.2426 -0.46493 -0.2618 -0.45538 -0.27822 C -0.45486 -0.2803 -0.45521 -0.28284 -0.45399 -0.28446 C -0.45278 -0.28608 -0.45052 -0.28516 -0.4493 -0.28654 C -0.43055 -0.30597 -0.46215 -0.27984 -0.44167 -0.29672 C -0.42257 -0.31244 -0.40052 -0.32794 -0.37847 -0.33372 C -0.3408 -0.33187 -0.31094 -0.3365 -0.29236 -0.28862 C -0.28958 -0.27359 -0.28524 -0.25417 -0.27691 -0.24353 C -0.27517 -0.2359 -0.27413 -0.22965 -0.27083 -0.22294 C -0.26892 -0.20861 -0.2651 -0.19149 -0.25851 -0.17993 C -0.25694 -0.17207 -0.25399 -0.16536 -0.25243 -0.1575 C -0.24826 -0.13738 -0.25191 -0.14639 -0.24618 -0.13483 C -0.24479 -0.12442 -0.24462 -0.11679 -0.2401 -0.10824 C -0.23472 -0.08673 -0.22153 -0.08372 -0.20781 -0.07748 C -0.2033 -0.07794 -0.18837 -0.07863 -0.1816 -0.08164 C -0.16128 -0.09043 -0.14948 -0.11633 -0.13229 -0.13067 C -0.13021 -0.14038 -0.12604 -0.1494 -0.12153 -0.1575 C -0.11927 -0.17091 -0.11545 -0.18594 -0.11076 -0.19843 C -0.10712 -0.22017 -0.11285 -0.18895 -0.10469 -0.21878 C -0.10226 -0.22757 -0.10069 -0.23659 -0.09861 -0.24561 C -0.09722 -0.25139 -0.09427 -0.25648 -0.09236 -0.26203 C -0.08802 -0.27544 -0.09028 -0.27174 -0.08767 -0.28446 C -0.08524 -0.29626 -0.08194 -0.30551 -0.07847 -0.3173 C -0.07691 -0.32216 -0.07674 -0.33812 -0.0724 -0.3439 C -0.06545 -0.35315 -0.05503 -0.35916 -0.04618 -0.36448 C -0.04201 -0.36702 -0.03385 -0.37257 -0.03385 -0.37234 C -0.02309 -0.38738 -0.00781 -0.38159 0.00764 -0.38275 C 0.02778 -0.38576 0.04844 -0.39061 0.06771 -0.39917 C 0.0809 -0.39824 0.09879 -0.40171 0.11076 -0.39108 C 0.11372 -0.38483 0.11528 -0.37859 0.1184 -0.37257 C 0.11962 -0.36494 0.1224 -0.35777 0.12309 -0.35014 C 0.12535 -0.32285 0.12379 -0.26758 0.13385 -0.24145 C 0.13715 -0.22133 0.14566 -0.20282 0.16146 -0.19635 C 0.16441 -0.19519 0.16771 -0.19519 0.17066 -0.19427 C 0.17222 -0.1938 0.17379 -0.19288 0.17535 -0.19219 C 0.18455 -0.19288 0.19375 -0.19288 0.20295 -0.19427 C 0.2066 -0.19496 0.21007 -0.19704 0.21372 -0.19843 C 0.21684 -0.19982 0.22309 -0.20259 0.22309 -0.20236 C 0.22517 -0.20606 0.22778 -0.20884 0.22917 -0.21277 C 0.23281 -0.22271 0.22951 -0.2352 0.23229 -0.24561 C 0.23403 -0.25185 0.24115 -0.25208 0.24462 -0.2537 C 0.25903 -0.26064 0.27257 -0.26619 0.28767 -0.27012 C 0.30313 -0.26943 0.3184 -0.2692 0.33385 -0.26804 C 0.34462 -0.26712 0.35434 -0.25925 0.36458 -0.25578 C 0.37118 -0.24653 0.37257 -0.23798 0.37691 -0.22711 C 0.3842 -0.20907 0.3908 -0.19242 0.39688 -0.17368 C 0.40139 -0.15935 0.40399 -0.14454 0.4092 -0.13067 C 0.40799 -0.08095 0.41198 -0.0414 0.40451 0.00254 C 0.40174 0.01942 0.39653 0.02983 0.39063 0.04556 C 0.38906 0.04972 0.38611 0.05781 0.38611 0.05805 C 0.38299 0.08233 0.38299 0.10754 0.37847 0.13159 C 0.37344 0.15888 0.36493 0.18316 0.35833 0.20953 C 0.35313 0.23011 0.33212 0.25509 0.32309 0.27289 C 0.31545 0.28793 0.29879 0.32655 0.28611 0.33233 C 0.27483 0.34736 0.25851 0.35638 0.24306 0.36101 C 0.23889 0.36378 0.23507 0.36725 0.23073 0.36933 C 0.2276 0.37072 0.22153 0.37349 0.22153 0.37373 C 0.22083 0.37349 0.19688 0.36979 0.19531 0.36933 C 0.19358 0.36864 0.19236 0.36609 0.19063 0.36517 C 0.18351 0.36101 0.17726 0.35962 0.17066 0.35291 C 0.16892 0.35106 0.16788 0.34829 0.16615 0.34667 C 0.15712 0.33811 0.1474 0.33117 0.13837 0.32215 C 0.12951 0.31336 0.12344 0.30735 0.11372 0.29972 C 0.11059 0.29718 0.10764 0.29417 0.10451 0.29139 C 0.10295 0.29001 0.1 0.28723 0.1 0.28746 C 0.09583 0.27914 0.08941 0.27659 0.08299 0.27081 C 0.08142 0.26942 0.07847 0.26688 0.07847 0.26711 C 0.06962 0.24907 0.0842 0.27659 0.06615 0.25254 C 0.05677 0.24005 0.04566 0.22988 0.03385 0.22178 C 0.03281 0.2197 0.03212 0.21716 0.03073 0.21554 C 0.02951 0.21415 0.02726 0.21508 0.02604 0.21346 C 0.02031 0.20606 0.02865 0.20883 0.02309 0.2012 C 0.02188 0.19958 0.01979 0.20028 0.0184 0.19912 C 0.01163 0.19426 0.00712 0.18802 -5.55556E-7 0.18478 C -0.00399 0.16952 0.00191 0.18825 -0.00625 0.1746 C -0.01215 0.16489 -0.0026 0.17044 -0.01233 0.16651 C -0.01406 0.1598 -0.01545 0.1524 -0.02014 0.14801 C -0.0217 0.14662 -0.02396 0.14616 -0.02465 0.14385 C -0.02569 0.14061 -0.02465 0.13714 -0.02465 0.13367 L -0.02465 0.14593 " pathEditMode="relative" rAng="0" ptsTypes="ffffffffffffffffffffffffffffffffffffffffffffffffffffffffffffffffffffffffffffffffffffffffffffffffff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00" y="-1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xranen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348880"/>
            <a:ext cx="9144000" cy="45091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58204" cy="11429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Основные информационные процессы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892696"/>
          </a:xfrm>
        </p:spPr>
        <p:txBody>
          <a:bodyPr/>
          <a:lstStyle/>
          <a:p>
            <a:r>
              <a:rPr lang="ru-RU" dirty="0" smtClean="0"/>
              <a:t>ХРАНЕНИЕ ИНФОРМАЦИИ</a:t>
            </a:r>
            <a:endParaRPr lang="ru-RU" dirty="0"/>
          </a:p>
        </p:txBody>
      </p:sp>
      <p:pic>
        <p:nvPicPr>
          <p:cNvPr id="8" name="Рисунок 7" descr="96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2204864"/>
            <a:ext cx="5516527" cy="4129514"/>
          </a:xfrm>
          <a:prstGeom prst="rect">
            <a:avLst/>
          </a:prstGeom>
        </p:spPr>
      </p:pic>
      <p:pic>
        <p:nvPicPr>
          <p:cNvPr id="13" name="Рисунок 12" descr="informat_0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19672" y="1628800"/>
            <a:ext cx="6012160" cy="458112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683568" y="404664"/>
            <a:ext cx="7776864" cy="792088"/>
          </a:xfrm>
        </p:spPr>
        <p:txBody>
          <a:bodyPr/>
          <a:lstStyle/>
          <a:p>
            <a:r>
              <a:rPr lang="ru-RU" dirty="0" smtClean="0"/>
              <a:t>ПЕРЕДАЧА ИНФОРМАЦИИ</a:t>
            </a:r>
            <a:endParaRPr lang="ru-RU" dirty="0"/>
          </a:p>
        </p:txBody>
      </p:sp>
      <p:pic>
        <p:nvPicPr>
          <p:cNvPr id="5" name="Рисунок 4" descr="передач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124744"/>
            <a:ext cx="6946035" cy="5390796"/>
          </a:xfrm>
          <a:prstGeom prst="rect">
            <a:avLst/>
          </a:prstGeom>
        </p:spPr>
      </p:pic>
      <p:pic>
        <p:nvPicPr>
          <p:cNvPr id="6" name="Рисунок 5" descr="передача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340768"/>
            <a:ext cx="8739921" cy="5112568"/>
          </a:xfrm>
          <a:prstGeom prst="rect">
            <a:avLst/>
          </a:prstGeom>
        </p:spPr>
      </p:pic>
      <p:pic>
        <p:nvPicPr>
          <p:cNvPr id="7" name="Рисунок 6" descr="передача схем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539552" y="260648"/>
            <a:ext cx="8147248" cy="824955"/>
          </a:xfrm>
        </p:spPr>
        <p:txBody>
          <a:bodyPr/>
          <a:lstStyle/>
          <a:p>
            <a:r>
              <a:rPr lang="ru-RU" dirty="0" smtClean="0"/>
              <a:t>ОБРАБОТКА ИНФОРМАЦИИ</a:t>
            </a:r>
            <a:endParaRPr lang="ru-RU" dirty="0"/>
          </a:p>
        </p:txBody>
      </p:sp>
      <p:pic>
        <p:nvPicPr>
          <p:cNvPr id="8" name="Рисунок 7" descr="обработ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628800"/>
            <a:ext cx="8722940" cy="3489176"/>
          </a:xfrm>
          <a:prstGeom prst="rect">
            <a:avLst/>
          </a:prstGeom>
        </p:spPr>
      </p:pic>
      <p:pic>
        <p:nvPicPr>
          <p:cNvPr id="10" name="Рисунок 9" descr="обработ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9778" y="188640"/>
            <a:ext cx="9153777" cy="6408712"/>
          </a:xfrm>
          <a:prstGeom prst="rect">
            <a:avLst/>
          </a:prstGeom>
        </p:spPr>
      </p:pic>
      <p:pic>
        <p:nvPicPr>
          <p:cNvPr id="9" name="Рисунок 8" descr="обработка э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71931" y="188640"/>
            <a:ext cx="9215931" cy="645333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188640"/>
            <a:ext cx="6707088" cy="68086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ПОИСК ИНФОРМАЦИИ</a:t>
            </a:r>
            <a:endParaRPr lang="ru-RU" sz="3600" dirty="0"/>
          </a:p>
        </p:txBody>
      </p:sp>
      <p:pic>
        <p:nvPicPr>
          <p:cNvPr id="6" name="Рисунок 5" descr="ПОИСК 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836712"/>
            <a:ext cx="4896543" cy="6021288"/>
          </a:xfrm>
          <a:prstGeom prst="rect">
            <a:avLst/>
          </a:prstGeom>
        </p:spPr>
      </p:pic>
      <p:pic>
        <p:nvPicPr>
          <p:cNvPr id="8" name="Рисунок 7" descr="ПОИСК П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784116"/>
            <a:ext cx="5770190" cy="6073884"/>
          </a:xfrm>
          <a:prstGeom prst="rect">
            <a:avLst/>
          </a:prstGeom>
        </p:spPr>
      </p:pic>
      <p:pic>
        <p:nvPicPr>
          <p:cNvPr id="7" name="Рисунок 6" descr="ПОИСК Ь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820383"/>
            <a:ext cx="6708463" cy="6037617"/>
          </a:xfrm>
          <a:prstGeom prst="rect">
            <a:avLst/>
          </a:prstGeom>
        </p:spPr>
      </p:pic>
      <p:pic>
        <p:nvPicPr>
          <p:cNvPr id="4" name="Рисунок 3" descr="ПОИСК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1600" y="803388"/>
            <a:ext cx="7272808" cy="605461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88640"/>
            <a:ext cx="8676456" cy="102578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Информационные процессы</a:t>
            </a:r>
            <a:br>
              <a:rPr lang="ru-RU" b="1" dirty="0" smtClean="0"/>
            </a:br>
            <a:r>
              <a:rPr lang="ru-RU" b="1" dirty="0" smtClean="0"/>
              <a:t> в живой природе</a:t>
            </a:r>
            <a:endParaRPr lang="ru-RU" dirty="0"/>
          </a:p>
        </p:txBody>
      </p:sp>
      <p:pic>
        <p:nvPicPr>
          <p:cNvPr id="6" name="Рисунок 5" descr="ИНФОРМА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1428736"/>
            <a:ext cx="5890976" cy="513433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88640"/>
            <a:ext cx="8676456" cy="102578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Информационные процессы</a:t>
            </a:r>
            <a:br>
              <a:rPr lang="ru-RU" b="1" dirty="0" smtClean="0"/>
            </a:br>
            <a:r>
              <a:rPr lang="ru-RU" b="1" dirty="0" smtClean="0"/>
              <a:t> в живой природе</a:t>
            </a:r>
            <a:endParaRPr lang="ru-RU" dirty="0"/>
          </a:p>
        </p:txBody>
      </p:sp>
      <p:pic>
        <p:nvPicPr>
          <p:cNvPr id="4" name="Рисунок 3" descr="ИНФОРМ.jpg"/>
          <p:cNvPicPr>
            <a:picLocks noChangeAspect="1"/>
          </p:cNvPicPr>
          <p:nvPr/>
        </p:nvPicPr>
        <p:blipFill>
          <a:blip r:embed="rId2" cstate="print"/>
          <a:srcRect l="11340"/>
          <a:stretch>
            <a:fillRect/>
          </a:stretch>
        </p:blipFill>
        <p:spPr>
          <a:xfrm>
            <a:off x="4709044" y="1551118"/>
            <a:ext cx="4077798" cy="3449518"/>
          </a:xfrm>
          <a:prstGeom prst="rect">
            <a:avLst/>
          </a:prstGeom>
        </p:spPr>
      </p:pic>
      <p:pic>
        <p:nvPicPr>
          <p:cNvPr id="5" name="Рисунок 4" descr="ИНФОРМ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1500174"/>
            <a:ext cx="3592412" cy="357644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507288" cy="47133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       Вопросы и задания</a:t>
            </a:r>
          </a:p>
          <a:p>
            <a:pPr algn="ctr"/>
            <a:r>
              <a:rPr lang="ru-RU" sz="4000" dirty="0" smtClean="0"/>
              <a:t>1. Приведите свои примеры профессий, в которых основным видом деятельности является работа с информацией</a:t>
            </a:r>
            <a:br>
              <a:rPr lang="ru-RU" sz="4000" dirty="0" smtClean="0"/>
            </a:br>
            <a:endParaRPr lang="ru-RU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000100" y="1524000"/>
            <a:ext cx="8143900" cy="3561184"/>
          </a:xfrm>
        </p:spPr>
        <p:txBody>
          <a:bodyPr>
            <a:normAutofit lnSpcReduction="10000"/>
          </a:bodyPr>
          <a:lstStyle/>
          <a:p>
            <a:r>
              <a:rPr lang="ru-RU" sz="5400" dirty="0" smtClean="0"/>
              <a:t>2. Назовите три основных вида информационных процессов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326</TotalTime>
  <Words>100</Words>
  <Application>Microsoft Office PowerPoint</Application>
  <PresentationFormat>Экран (4:3)</PresentationFormat>
  <Paragraphs>17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  Информационные  процессы    2019г </vt:lpstr>
      <vt:lpstr>Основные информационные процессы</vt:lpstr>
      <vt:lpstr>Слайд 3</vt:lpstr>
      <vt:lpstr>Слайд 4</vt:lpstr>
      <vt:lpstr>Слайд 5</vt:lpstr>
      <vt:lpstr>Информационные процессы  в живой природе</vt:lpstr>
      <vt:lpstr>Информационные процессы  в живой природе</vt:lpstr>
      <vt:lpstr>Слайд 8</vt:lpstr>
      <vt:lpstr>Слайд 9</vt:lpstr>
      <vt:lpstr>Слайд 10</vt:lpstr>
      <vt:lpstr>Слайд 11</vt:lpstr>
      <vt:lpstr>Домашнее задание:  § 3; вопросы и задания стр 22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Информационные процессы</dc:title>
  <dc:creator>1</dc:creator>
  <cp:lastModifiedBy>Абдулла</cp:lastModifiedBy>
  <cp:revision>31</cp:revision>
  <dcterms:created xsi:type="dcterms:W3CDTF">2013-12-25T16:27:14Z</dcterms:created>
  <dcterms:modified xsi:type="dcterms:W3CDTF">2021-02-14T19:35:07Z</dcterms:modified>
</cp:coreProperties>
</file>