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85" autoAdjust="0"/>
    <p:restoredTop sz="94660"/>
  </p:normalViewPr>
  <p:slideViewPr>
    <p:cSldViewPr>
      <p:cViewPr varScale="1">
        <p:scale>
          <a:sx n="82" d="100"/>
          <a:sy n="82" d="100"/>
        </p:scale>
        <p:origin x="-143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749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749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BC31818-55BC-4BC0-9B66-650E90726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ABA9C-94DA-49FC-8542-4913A943B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26537-C6B6-4A53-8601-A412DEABA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91492-2B98-4CCA-9929-A46158990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12536-E2EB-465C-A913-9BBA857FA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983CB-ED1A-45FC-995B-970654F46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A4CC0-7DBE-4EFC-95C5-BA456F437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A7573-A5B6-4858-9590-D85642A15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54632-AF7F-4C51-8742-AE9C9E950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77701-11C7-4803-909A-C2CC0A0FE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945EC-4BDD-4924-AA62-70F8A017D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A81C3-18DF-4B24-8C4F-6ADF4BA00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632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2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2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2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2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2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633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3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4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5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6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7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8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39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0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1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2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3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4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5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6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7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7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47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647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47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47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47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fld id="{663BBFF0-A35E-4EEA-A171-224EE89CE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647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81075"/>
            <a:ext cx="7772400" cy="302418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МБОУ </a:t>
            </a:r>
            <a:r>
              <a:rPr lang="ru-RU" sz="4000" smtClean="0"/>
              <a:t>«Карбачимахинская СОШ»</a:t>
            </a:r>
            <a:endParaRPr lang="ru-RU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229225"/>
            <a:ext cx="6400800" cy="409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823913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1270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5292725" y="1600200"/>
            <a:ext cx="3549650" cy="44926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Пропускная способность этого пути была невелика. Сильные осенние штормы и непрерывные бомбардировки врага значительно замедляли темп перевозок. </a:t>
            </a:r>
          </a:p>
        </p:txBody>
      </p:sp>
      <p:pic>
        <p:nvPicPr>
          <p:cNvPr id="11271" name="Picture 7" descr="r-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28775"/>
            <a:ext cx="4752975" cy="4710113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047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2297" name="Rectangle 9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11188" y="4714875"/>
            <a:ext cx="8231187" cy="1857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В ноябре Ладога стала понемногу затягиваться льдом. 22 ноября на лёд вышли машины.  Дело в том, что лед был хрупок; двухтонные грузовики везли по 2-3 мешка, тем не менее, несколько машин затонуло </a:t>
            </a:r>
          </a:p>
        </p:txBody>
      </p:sp>
      <p:pic>
        <p:nvPicPr>
          <p:cNvPr id="12298" name="Picture 10" descr="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476250"/>
            <a:ext cx="6121400" cy="3981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318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500563" y="1600200"/>
            <a:ext cx="4341812" cy="44989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В начале апреля 1942 года растаял снег, и лёд на озере покрылся водой - порой на 30-40 сантиметров. Но движение по Дороге жизни не прерывалось. 24 апреля, когда начал разрушаться снежный покров, Ладожская ледовая трасса была закрыта. </a:t>
            </a:r>
          </a:p>
        </p:txBody>
      </p:sp>
      <p:pic>
        <p:nvPicPr>
          <p:cNvPr id="13319" name="Picture 7" descr="1-web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700213"/>
            <a:ext cx="3384550" cy="25384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047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434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84213" y="4714875"/>
            <a:ext cx="8158162" cy="16668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dirty="0" smtClean="0"/>
              <a:t>С 13 ноября 1941 года норма выдачи хлеба населению была снижена. Население стало получать самую низкую норму за всё время блокады - 250 граммов на рабочую карточку и 125 граммов - на все остальные. В Ленинграде начался голод. </a:t>
            </a:r>
          </a:p>
        </p:txBody>
      </p:sp>
      <p:pic>
        <p:nvPicPr>
          <p:cNvPr id="14343" name="Picture 7" descr="1264507400_leningra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692150"/>
            <a:ext cx="5616575" cy="37195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366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В городе резко возросло количество краж, убийств с целью завладения продуктовыми карточками. Начались налеты на хлебные фургоны и булочные. </a:t>
            </a:r>
          </a:p>
        </p:txBody>
      </p:sp>
      <p:pic>
        <p:nvPicPr>
          <p:cNvPr id="15367" name="Picture 7" descr="Trakhtenber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9913" y="1933575"/>
            <a:ext cx="3657600" cy="3830638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390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5580063" y="1600200"/>
            <a:ext cx="3262312" cy="44989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В пищу шло все. Первыми были съедены домашние животные. Люди отдирали обои, на обратной стороне которых сохранились остатки клейстера. </a:t>
            </a:r>
          </a:p>
        </p:txBody>
      </p:sp>
      <p:pic>
        <p:nvPicPr>
          <p:cNvPr id="16391" name="Picture 7" descr="0_3e18_6c0a9c77_X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916113"/>
            <a:ext cx="5133975" cy="3851275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3429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7414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071938" y="928688"/>
            <a:ext cx="4770437" cy="557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Чтобы заполнить пустые желудки, заглушить ни с чем не сравнимые страдания от голода, жители прибегали к различным способам изыскания пищи: ловили грачей, яростно охотились за уцелевшей кошкой или собакой, из домашних аптечек выбирали всё, что можно употребить в пищу: касторку, вазелин, глицерин; из столярного клея варили суп, студень.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dirty="0" smtClean="0"/>
          </a:p>
        </p:txBody>
      </p:sp>
      <p:pic>
        <p:nvPicPr>
          <p:cNvPr id="17415" name="Picture 7" descr="bc8e95dc658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571625"/>
            <a:ext cx="3189287" cy="4498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3206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8438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755650" y="4786313"/>
            <a:ext cx="8086725" cy="1714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Кто-то умудрялся вырвать у полумертвой старушки хлебный талон, кто-то мародерствовал по квартирам. Но большинство ленинградцев честно работали и умирали на улицах и рабочих местах, давая выжить другим. </a:t>
            </a:r>
          </a:p>
        </p:txBody>
      </p:sp>
      <p:pic>
        <p:nvPicPr>
          <p:cNvPr id="18441" name="Picture 9" descr="26068749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765175"/>
            <a:ext cx="5545138" cy="3803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24765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946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48200" y="1071563"/>
            <a:ext cx="4194175" cy="5357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Пришли и другие бедствия. В конце ноября ударили морозы. Ртуть в термометре приблизилась к отметке минус 40 градусов.  Замёрзли водопроводные и канализационные трубы, жители остались без воды - теперь ее можно было брать только из Невы.</a:t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19463" name="Picture 7" descr="leningr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341438"/>
            <a:ext cx="3479800" cy="49244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0486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Вскоре подошло к концу топливо. Перестали работать электростанции, в домах погас свет, внутренние стены квартир покрылись изморозью. </a:t>
            </a:r>
          </a:p>
        </p:txBody>
      </p:sp>
      <p:pic>
        <p:nvPicPr>
          <p:cNvPr id="20487" name="Picture 7" descr="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54050" y="1600200"/>
            <a:ext cx="3487738" cy="4498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085" name="Rectangle 1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84213" y="4797425"/>
            <a:ext cx="8153400" cy="23383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Вечером 8 сентября, в 18 часов 55 минут на Ленинград обрушился невиданный ранее по ударной мощи налет вражеской авиации </a:t>
            </a:r>
          </a:p>
        </p:txBody>
      </p:sp>
      <p:pic>
        <p:nvPicPr>
          <p:cNvPr id="4100" name="Picture 14" descr="78506109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260350"/>
            <a:ext cx="6332538" cy="4295775"/>
          </a:xfr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1510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5292725" y="1600200"/>
            <a:ext cx="3549650" cy="44989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Ленинградцы начали устанавливать в комнатах железные печки-времянки. В них сжигали столы, стулья, платяные и книжные шкафы, диваны, паркетные плитки пола, а затем и книги. </a:t>
            </a:r>
          </a:p>
        </p:txBody>
      </p:sp>
      <p:pic>
        <p:nvPicPr>
          <p:cNvPr id="21511" name="Picture 7" descr="object_4811142809032803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989138"/>
            <a:ext cx="4630738" cy="29479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46355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22534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755650" y="5229225"/>
            <a:ext cx="8086725" cy="11525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Но город жил и боролся. Заводы продолжали выпускать военную продукцию. Голодные измученные люди находили в себе силы работать. </a:t>
            </a:r>
          </a:p>
        </p:txBody>
      </p:sp>
      <p:pic>
        <p:nvPicPr>
          <p:cNvPr id="22535" name="Picture 7" descr="e49d2096cdb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765175"/>
            <a:ext cx="5832475" cy="42624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392113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23558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42938" y="4643438"/>
            <a:ext cx="8199437" cy="1809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 Кировский завод оказался в опасной близости от расположения немецких войск, и тем не менее там круглосуточно шла работа по изготовлению танков. Мужчины, женщины и подростки стояли у станков.  Из ворот завода ежедневно выходили танки и шли прямиком на фронт. </a:t>
            </a:r>
          </a:p>
        </p:txBody>
      </p:sp>
      <p:pic>
        <p:nvPicPr>
          <p:cNvPr id="23559" name="Picture 7" descr="Leningrad_2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813" y="357188"/>
            <a:ext cx="5472112" cy="3873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76213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2458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395288" y="4929188"/>
            <a:ext cx="8447087" cy="152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В городе работали театры, ставились новые спектакли, работали музеи. Все то время, когда шла блокада, работало ленинградское радио. Для многих оно было единственной ниточкой, позволявшей почувствовать, что город живет. </a:t>
            </a:r>
          </a:p>
        </p:txBody>
      </p:sp>
      <p:pic>
        <p:nvPicPr>
          <p:cNvPr id="24583" name="Picture 7" descr="800_aa88189427926eb8be6b42ac5d0dcf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500" y="500063"/>
            <a:ext cx="5327650" cy="4208462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41433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2560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5072063" y="1143000"/>
            <a:ext cx="3770312" cy="49561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В несломленном городе состоялась премьера 7-й симфонии Шостаковича, которую впоследствии назовут "Ленинградской". Зал был полон - очереди за билетами в Большой зал городской филармонии были длиннее, чем в булочные</a:t>
            </a:r>
            <a:r>
              <a:rPr lang="ru-RU" sz="2000" dirty="0" smtClean="0"/>
              <a:t>. </a:t>
            </a:r>
          </a:p>
        </p:txBody>
      </p:sp>
      <p:pic>
        <p:nvPicPr>
          <p:cNvPr id="25607" name="Picture 7" descr="shostak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643063"/>
            <a:ext cx="4510088" cy="3573462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6630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Город продолжал жить. 25 декабря 1941 года произошло первое повышение норм выдачи хлеба, рабочим на 100 граммов, служащим, иждивенцам и детям на 75 граммов.  </a:t>
            </a:r>
          </a:p>
        </p:txBody>
      </p:sp>
      <p:pic>
        <p:nvPicPr>
          <p:cNvPr id="26631" name="Picture 7" descr="0_3df7_13b69472_X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9613" y="1484313"/>
            <a:ext cx="3213100" cy="4498975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7654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24 января 1942 года ввели новые нормы снабжения хлебом. Рабочие стали получать 400 граммов, служащие 300, иждивенцы и дети 250, войска в первой линии 600, войска тыловых частей 400 граммов. 11 февраля паёк снова был увеличен. </a:t>
            </a:r>
          </a:p>
        </p:txBody>
      </p:sp>
      <p:pic>
        <p:nvPicPr>
          <p:cNvPr id="27655" name="Picture 7" descr="59795265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600200"/>
            <a:ext cx="3225800" cy="4498975"/>
          </a:xfrm>
          <a:noFill/>
        </p:spPr>
      </p:pic>
    </p:spTree>
  </p:cSld>
  <p:clrMapOvr>
    <a:masterClrMapping/>
  </p:clrMapOvr>
  <p:transition advClick="0" advTm="3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047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28679" name="Rectangle 7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84213" y="4724400"/>
            <a:ext cx="8158162" cy="19192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Зима 1942-43 годов резко отличалась от предыдущей. По улицам города уже ходил общественный транспорт, не видно было снежных сугробов и мусора. Работали предприятия, получившие топливо и электроэнергию. Открылись школы, кинотеатры, почти во всех домах действовали водопровод и канализация, работали городские бани, имелся, хотя и небольшой, запас дров и торфа.</a:t>
            </a:r>
          </a:p>
        </p:txBody>
      </p:sp>
      <p:pic>
        <p:nvPicPr>
          <p:cNvPr id="28680" name="Picture 8" descr="3293249253183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404813"/>
            <a:ext cx="5040313" cy="4125912"/>
          </a:xfrm>
          <a:noFill/>
        </p:spPr>
      </p:pic>
    </p:spTree>
  </p:cSld>
  <p:clrMapOvr>
    <a:masterClrMapping/>
  </p:clrMapOvr>
  <p:transition advTm="2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970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5508625" y="1600200"/>
            <a:ext cx="3333750" cy="44989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В 1943 году положение осаждённого Ленинграда значительно улучшилось. К зиме 1943-44 годов 99 процентов жилых домов имели уже действующий водопровод. </a:t>
            </a:r>
          </a:p>
        </p:txBody>
      </p:sp>
      <p:pic>
        <p:nvPicPr>
          <p:cNvPr id="29703" name="Picture 7" descr="img_15120658_1285_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844675"/>
            <a:ext cx="5041900" cy="3783013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24765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90118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1116013" y="4643438"/>
            <a:ext cx="7726362" cy="1809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В январе 1944 года блокада была полностью снята. В результате мощного наступления Красной Армии немецкие войска были отброшены от Ленинграда на расстояние 60−100 км и, через 872 дня после начала, блокада закончилась. </a:t>
            </a:r>
          </a:p>
        </p:txBody>
      </p:sp>
      <p:pic>
        <p:nvPicPr>
          <p:cNvPr id="90119" name="Picture 7" descr="episode12-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357188"/>
            <a:ext cx="5710237" cy="3552825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67945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410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48200" y="1268413"/>
            <a:ext cx="4194175" cy="48307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Только за один заход бомбардировщиков на город было сброшено 6327 зажигательных бомб. Черные клубы дыма от 178 пожаров потянулись к небу.  От немецкой бомбежки загорелись Бадаевские склады. </a:t>
            </a:r>
          </a:p>
        </p:txBody>
      </p:sp>
      <p:pic>
        <p:nvPicPr>
          <p:cNvPr id="4103" name="Picture 7" descr="0_3e5e_83c39dc7_X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6088" y="1341438"/>
            <a:ext cx="3795712" cy="4973637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620713"/>
            <a:ext cx="7772400" cy="4318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 Информация  бралась с сайтов :</a:t>
            </a:r>
          </a:p>
        </p:txBody>
      </p:sp>
      <p:sp>
        <p:nvSpPr>
          <p:cNvPr id="9114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900113" y="1196975"/>
            <a:ext cx="7775575" cy="4895850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smtClean="0"/>
              <a:t>http://pojvanov.ru/page32.html </a:t>
            </a:r>
          </a:p>
          <a:p>
            <a:pPr eaLnBrk="1" hangingPunct="1">
              <a:defRPr/>
            </a:pPr>
            <a:r>
              <a:rPr lang="ru-RU" sz="1600" smtClean="0"/>
              <a:t>http://ru.wikipedia.org/wiki/Блокада_Ленинграда </a:t>
            </a:r>
          </a:p>
          <a:p>
            <a:pPr eaLnBrk="1" hangingPunct="1">
              <a:defRPr/>
            </a:pPr>
            <a:r>
              <a:rPr lang="ru-RU" sz="1600" smtClean="0"/>
              <a:t>http://militera.lib.ru/memo/russian/golubev_vf/ill.html </a:t>
            </a:r>
          </a:p>
          <a:p>
            <a:pPr eaLnBrk="1" hangingPunct="1">
              <a:defRPr/>
            </a:pPr>
            <a:r>
              <a:rPr lang="ru-RU" sz="1600" smtClean="0"/>
              <a:t>http://klenovyi.livejournal.com/1456.html </a:t>
            </a:r>
          </a:p>
          <a:p>
            <a:pPr eaLnBrk="1" hangingPunct="1">
              <a:defRPr/>
            </a:pPr>
            <a:r>
              <a:rPr lang="ru-RU" sz="1600" smtClean="0"/>
              <a:t>http://images.yandex.ru/search?p=5&amp;ed=1&amp;text=блокада%20ленинграда&amp;spsite=fake-062-420529.ru&amp;img_url=live4fun.ru%2Fpictures%2Fimg_15120658_1285_1.jpg&amp;rpt=simage </a:t>
            </a:r>
          </a:p>
          <a:p>
            <a:pPr eaLnBrk="1" hangingPunct="1">
              <a:defRPr/>
            </a:pPr>
            <a:r>
              <a:rPr lang="ru-RU" sz="1800" smtClean="0"/>
              <a:t>http://fotki.yandex.ru/users/mor-vikt2008/view/15857/?page=4</a:t>
            </a:r>
            <a:r>
              <a:rPr lang="ru-RU" smtClean="0"/>
              <a:t> </a:t>
            </a:r>
          </a:p>
          <a:p>
            <a:pPr eaLnBrk="1" hangingPunct="1">
              <a:defRPr/>
            </a:pPr>
            <a:r>
              <a:rPr lang="ru-RU" sz="1800" smtClean="0"/>
              <a:t>http://fotki.yandex.ru/users/vik-shuvalova/view/239874/?page=0 </a:t>
            </a:r>
          </a:p>
          <a:p>
            <a:pPr eaLnBrk="1" hangingPunct="1">
              <a:defRPr/>
            </a:pPr>
            <a:r>
              <a:rPr lang="ru-RU" sz="1800" smtClean="0"/>
              <a:t>http://www.inoforum.ru/inostrannaya_pressa/vtoraya_mirovaya_vojna_v_fotohronike/ </a:t>
            </a:r>
          </a:p>
          <a:p>
            <a:pPr eaLnBrk="1" hangingPunct="1">
              <a:defRPr/>
            </a:pPr>
            <a:r>
              <a:rPr lang="ru-RU" sz="1800" smtClean="0"/>
              <a:t>http://fotki.yandex.ru/users/mor-vikt2008/view/15863/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12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5292725" y="1600200"/>
            <a:ext cx="3549650" cy="44989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10 и 11 сентября был проведён переучёт всех съестных припасов, скота, птицы, зерна.  Почти отсутствовали картофель и овощи.  </a:t>
            </a:r>
          </a:p>
        </p:txBody>
      </p:sp>
      <p:pic>
        <p:nvPicPr>
          <p:cNvPr id="5127" name="Picture 7" descr="1601914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28775"/>
            <a:ext cx="4681538" cy="4419600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6150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С первых дней сентября в Ленинграде были введены продовольственные карточки. Закрылись столовые и рестораны.  </a:t>
            </a:r>
          </a:p>
        </p:txBody>
      </p:sp>
      <p:pic>
        <p:nvPicPr>
          <p:cNvPr id="6151" name="Picture 7" descr="38800662_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111375"/>
            <a:ext cx="4171950" cy="3495675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7174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С 1 октября рабочие и инженерно-технические работники стали получать по карточкам 400 граммов хлеба в сутки, все остальные - по 200 граммов. Резко сократилась выдача других продуктов </a:t>
            </a:r>
          </a:p>
        </p:txBody>
      </p:sp>
      <p:pic>
        <p:nvPicPr>
          <p:cNvPr id="7175" name="Picture 7" descr="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1825" y="1628775"/>
            <a:ext cx="3551238" cy="4464050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Дорога Жизни</a:t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8197" name="Rectangle 5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827088" y="4868863"/>
            <a:ext cx="8015287" cy="15128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Для подвоза продовольствия и боеприпасов оставалась единственная коммуникация - по Ладожскому озеру. К началу войны оно было мало освоено и практически не изучено.  </a:t>
            </a:r>
          </a:p>
        </p:txBody>
      </p:sp>
      <p:pic>
        <p:nvPicPr>
          <p:cNvPr id="8198" name="Picture 6" descr="Roa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908050"/>
            <a:ext cx="5978525" cy="3816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176213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922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755650" y="4508500"/>
            <a:ext cx="8086725" cy="19446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30 августа 1941 года Государственный Комитет Обороны принял решение о доставке грузов в Ленинград через Ладожское озеро. Так начала действовать блокадная "артерия" Ленинграда, которую народ назвал "Дорогой жизни". </a:t>
            </a:r>
          </a:p>
        </p:txBody>
      </p:sp>
      <p:pic>
        <p:nvPicPr>
          <p:cNvPr id="9223" name="Picture 7" descr="i-1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447675"/>
            <a:ext cx="5616575" cy="3900488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271463"/>
          </a:xfrm>
        </p:spPr>
        <p:txBody>
          <a:bodyPr/>
          <a:lstStyle/>
          <a:p>
            <a:pPr eaLnBrk="1" hangingPunct="1">
              <a:defRPr/>
            </a:pPr>
            <a:endParaRPr lang="ru-RU" sz="4000" dirty="0" smtClean="0"/>
          </a:p>
        </p:txBody>
      </p:sp>
      <p:sp>
        <p:nvSpPr>
          <p:cNvPr id="1024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357188" y="4572000"/>
            <a:ext cx="8485187" cy="20716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Коммуникация приобрела стратегическое значение - по ней направлялись в город из глубины страны пополнение в войска, боеприпасы, топливо. Отсюда они переправлялись на баржах и небольших судах на западный берег, а затем их доставляли в Ленинград по железной дороге. </a:t>
            </a:r>
          </a:p>
        </p:txBody>
      </p:sp>
      <p:pic>
        <p:nvPicPr>
          <p:cNvPr id="10249" name="Picture 9" descr="3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357188"/>
            <a:ext cx="5976938" cy="3905250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182</TotalTime>
  <Words>797</Words>
  <Application>Microsoft Office PowerPoint</Application>
  <PresentationFormat>Экран (4:3)</PresentationFormat>
  <Paragraphs>40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Граница</vt:lpstr>
      <vt:lpstr>МБОУ «Карбачимахинская СОШ»</vt:lpstr>
      <vt:lpstr>Слайд 2</vt:lpstr>
      <vt:lpstr>Слайд 3</vt:lpstr>
      <vt:lpstr>Слайд 4</vt:lpstr>
      <vt:lpstr>Слайд 5</vt:lpstr>
      <vt:lpstr>Слайд 6</vt:lpstr>
      <vt:lpstr>Дорога Жизни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 Информация  бралась с сайтов :</vt:lpstr>
    </vt:vector>
  </TitlesOfParts>
  <Company>бтиммс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HONOR</cp:lastModifiedBy>
  <cp:revision>8</cp:revision>
  <dcterms:created xsi:type="dcterms:W3CDTF">2010-04-20T16:28:02Z</dcterms:created>
  <dcterms:modified xsi:type="dcterms:W3CDTF">2023-01-27T08:02:41Z</dcterms:modified>
</cp:coreProperties>
</file>