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edufuture.biz/index.php?title=%D0%A7%D1%82%D0%BE_%D1%82%D0%B0%D0%BA%D0%BE%D0%B5_%D0%BF%D1%80%D0%BE%D0%B3%D1%80%D0%B0%D0%BC%D0%BC%D0%B8%D1%80%D0%BE%D0%B2%D0%B0%D0%BD%D0%B8%D0%B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dufuture.biz/index.php?title=%D0%9E%D1%81%D0%BD%D0%BE%D0%B2%D0%BD%D1%8B%D0%B5_%D1%85%D0%B0%D1%80%D0%B0%D0%BA%D1%82%D0%B5%D1%80%D0%B8%D1%81%D1%82%D0%B8%D0%BA%D0%B8_%D0%BF%D0%B5%D1%80%D1%81%D0%BE%D0%BD%D0%B0%D0%BB%D1%8C%D0%BD%D0%BE%D0%B3%D0%BE_%D0%BA%D0%BE%D0%BC%D0%BF%D1%8C%D1%8E%D1%82%D0%B5%D1%80%D0%B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dufuture.biz/index.php?title=%D0%98%D0%BD%D1%84%D0%BE%D1%80%D0%BC%D0%B0%D1%86%D0%B8%D0%BE%D0%BD%D0%BD%D1%8B%D0%B5_%D0%BC%D0%BE%D0%B4%D0%B5%D0%BB%D0%B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/>
              <a:t>§ 39. Программирование циклов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4214818"/>
            <a:ext cx="8072494" cy="2643182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0070C0"/>
                </a:solidFill>
              </a:rPr>
              <a:t>Основные темы параграфа: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♦ </a:t>
            </a:r>
            <a:r>
              <a:rPr lang="ru-RU" dirty="0" smtClean="0">
                <a:solidFill>
                  <a:srgbClr val="0070C0"/>
                </a:solidFill>
              </a:rPr>
              <a:t>этапы решения расчетной задачи на компьютере;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♦ задача о перестановке букв. </a:t>
            </a:r>
            <a:r>
              <a:rPr lang="ru-RU" b="1" dirty="0" smtClean="0">
                <a:solidFill>
                  <a:srgbClr val="0070C0"/>
                </a:solidFill>
                <a:hlinkClick r:id="rId2" tooltip="Что такое программирование"/>
              </a:rPr>
              <a:t>Программирование</a:t>
            </a:r>
            <a:r>
              <a:rPr lang="ru-RU" dirty="0" smtClean="0">
                <a:solidFill>
                  <a:srgbClr val="0070C0"/>
                </a:solidFill>
              </a:rPr>
              <a:t> цикла на Паскале;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♦ что такое отладка и тестирование программы.</a:t>
            </a:r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А теперь запрограммируем на Паскале алгоритм решения нашей задачи (добавим к нему организацию диалога).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фак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7" y="1571612"/>
            <a:ext cx="5395761" cy="471490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Что такое отладка и тестирование программы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5. Отладка и тестирование. </a:t>
            </a:r>
            <a:endParaRPr lang="ru-RU" b="1" dirty="0" smtClean="0">
              <a:solidFill>
                <a:srgbClr val="7030A0"/>
              </a:solidFill>
            </a:endParaRPr>
          </a:p>
          <a:p>
            <a:r>
              <a:rPr lang="ru-RU" dirty="0" smtClean="0"/>
              <a:t>Под </a:t>
            </a:r>
            <a:r>
              <a:rPr lang="ru-RU" dirty="0" smtClean="0"/>
              <a:t>отладкой программы понимается процесс испытания работы программы и исправления обнаруженных при этом ошибок. Обнаружить ошибки, связанные с нарушением правил записи программы на Паскале (синтаксические и семантические ошибки), помогает используемая система программирования. Пользователь получает сообщение об ошибке, исправляет ее и снова повторяет попытку исполнить программу.</a:t>
            </a:r>
          </a:p>
          <a:p>
            <a:r>
              <a:rPr lang="ru-RU" dirty="0" smtClean="0"/>
              <a:t>Проверка на компьютере правильности алгоритма производится с помощью тестов. Тест — это конкретный вариант значений исходных данных, для которого известен ожидаемый результат. Прохождение теста — необходимое условие правильности программы. На тестах проверяется правильность реализации программой запланированного сценария.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Нашу программу, например, можно протестировать на значении </a:t>
            </a:r>
            <a:r>
              <a:rPr lang="ru-RU" dirty="0" smtClean="0">
                <a:solidFill>
                  <a:srgbClr val="C00000"/>
                </a:solidFill>
              </a:rPr>
              <a:t>        N </a:t>
            </a:r>
            <a:r>
              <a:rPr lang="ru-RU" dirty="0" smtClean="0">
                <a:solidFill>
                  <a:srgbClr val="C00000"/>
                </a:solidFill>
              </a:rPr>
              <a:t>= 6. На экране должно получиться: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Введите число букв: 6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Из 6 букв можно составить 720 слов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6. Проведение расчетов и анализ полученных результатов</a:t>
            </a:r>
            <a:r>
              <a:rPr lang="ru-RU" dirty="0" smtClean="0"/>
              <a:t> — этот этап технологической цепочки реализуется при разработке практически полезных (не учебных) программ. Например, программы «Расчет прогноза погоды». Ясно, что ею будут пользоваться длительное время, и правильность ее работы очень важна для практики. А поэтому в процессе эксплуатации эта программа может дорабатываться и совершенствоваться.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Д.з</a:t>
            </a:r>
            <a:r>
              <a:rPr lang="ru-RU" dirty="0" smtClean="0"/>
              <a:t>. </a:t>
            </a:r>
            <a:r>
              <a:rPr lang="ru-RU" b="1" dirty="0" smtClean="0"/>
              <a:t>§ 39.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1. </a:t>
            </a:r>
            <a:r>
              <a:rPr lang="ru-RU" i="1" dirty="0" smtClean="0"/>
              <a:t>Составьте алгоритм вычисления суммы всех натуральных чисел, не превышающих заданного натурального числа N. Проверьте алгоритм трассировкой. Напишите программу на Паскале.</a:t>
            </a:r>
            <a:br>
              <a:rPr lang="ru-RU" i="1" dirty="0" smtClean="0"/>
            </a:br>
            <a:r>
              <a:rPr lang="ru-RU" i="1" dirty="0" smtClean="0"/>
              <a:t>2. </a:t>
            </a:r>
            <a:r>
              <a:rPr lang="ru-RU" i="1" dirty="0" smtClean="0"/>
              <a:t>Дано целое число X и натуральное N. Составьте алгоритм вычисления </a:t>
            </a:r>
            <a:r>
              <a:rPr lang="ru-RU" b="1" dirty="0" smtClean="0">
                <a:solidFill>
                  <a:srgbClr val="C00000"/>
                </a:solidFill>
              </a:rPr>
              <a:t>Х</a:t>
            </a:r>
            <a:r>
              <a:rPr lang="en-US" b="1" baseline="30000" dirty="0" smtClean="0">
                <a:solidFill>
                  <a:srgbClr val="C00000"/>
                </a:solidFill>
              </a:rPr>
              <a:t>n</a:t>
            </a:r>
            <a:r>
              <a:rPr lang="ru-RU" i="1" dirty="0" smtClean="0"/>
              <a:t>. </a:t>
            </a:r>
            <a:r>
              <a:rPr lang="ru-RU" i="1" dirty="0" smtClean="0"/>
              <a:t>Проверьте алгоритм трассировкой. Напишите программу на Паскале.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Этапы решения расчетной задачи на компьютере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Работа по решению таких задач с использованием </a:t>
            </a:r>
            <a:r>
              <a:rPr lang="ru-RU" b="1" dirty="0" smtClean="0">
                <a:hlinkClick r:id="rId2" tooltip="Основные характеристики персонального компьютера"/>
              </a:rPr>
              <a:t>компьютера</a:t>
            </a:r>
            <a:r>
              <a:rPr lang="ru-RU" dirty="0" smtClean="0"/>
              <a:t> проходит через следующие этапы: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1. Постановка задачи.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2. Математическая формализация. 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3. Построение алгоритма.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4. Составление программы на языке программирования.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5. Отладка и тестирование </a:t>
            </a:r>
            <a:r>
              <a:rPr lang="ru-RU" b="1" dirty="0" smtClean="0">
                <a:solidFill>
                  <a:srgbClr val="FF0000"/>
                </a:solidFill>
              </a:rPr>
              <a:t>программы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6. Проведение расчетов и анализ полученных результатов.</a:t>
            </a:r>
          </a:p>
          <a:p>
            <a:r>
              <a:rPr lang="ru-RU" dirty="0" smtClean="0"/>
              <a:t>Эту последовательность называют технологией решения задачи на компьютере.</a:t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smtClean="0"/>
              <a:t>чистом виде программированием, т. е. разработкой алгоритма и программы, здесь являются лишь 3-й, 4-й и 5-й этапы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28652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На этапе постановки задачи </a:t>
            </a:r>
            <a:r>
              <a:rPr lang="ru-RU" dirty="0" smtClean="0">
                <a:solidFill>
                  <a:srgbClr val="C00000"/>
                </a:solidFill>
              </a:rPr>
              <a:t>должно быть четко определено, что дано и что требуется найти.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B050"/>
                </a:solidFill>
              </a:rPr>
              <a:t>Второй </a:t>
            </a:r>
            <a:r>
              <a:rPr lang="ru-RU" b="1" dirty="0" smtClean="0">
                <a:solidFill>
                  <a:srgbClr val="00B050"/>
                </a:solidFill>
              </a:rPr>
              <a:t>этап </a:t>
            </a:r>
            <a:r>
              <a:rPr lang="ru-RU" dirty="0" smtClean="0">
                <a:solidFill>
                  <a:srgbClr val="00B050"/>
                </a:solidFill>
              </a:rPr>
              <a:t>— математическая формализация. Здесь задача переводится на язык математических формул, уравнений, отношений. Далеко не всегда эти формулы очевидны. Нередко их приходится выводить самому или отыскивать в специальной литературе. Если решение задачи требует математического описания какого-то реального объекта, явления или процесса, то формализация равносильна получению соответствующей математической </a:t>
            </a:r>
            <a:r>
              <a:rPr lang="ru-RU" b="1" dirty="0" smtClean="0">
                <a:hlinkClick r:id="rId2" tooltip="Информационные модели"/>
              </a:rPr>
              <a:t>модели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b="1" dirty="0" smtClean="0">
                <a:solidFill>
                  <a:srgbClr val="7030A0"/>
                </a:solidFill>
              </a:rPr>
              <a:t>Третий </a:t>
            </a:r>
            <a:r>
              <a:rPr lang="ru-RU" b="1" dirty="0" smtClean="0">
                <a:solidFill>
                  <a:srgbClr val="7030A0"/>
                </a:solidFill>
              </a:rPr>
              <a:t>этап </a:t>
            </a:r>
            <a:r>
              <a:rPr lang="ru-RU" dirty="0" smtClean="0">
                <a:solidFill>
                  <a:srgbClr val="7030A0"/>
                </a:solidFill>
              </a:rPr>
              <a:t>— построение алгоритма. Вы знаете два способа описания алгоритмов: блок-схемы и Алгоритмический язык (АЯ).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Первые </a:t>
            </a:r>
            <a:r>
              <a:rPr lang="ru-RU" dirty="0" smtClean="0"/>
              <a:t>три этапа — это работа без компьютера. Дальше следует собственно программирование на определенном языке в определенной системе программирования. Последний (шестой) этап — это использование уже разработанной программы в практических целях.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Задача о перестановке букв. Программирование цикла на Паскале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Проследим все этапы технологии на примере конкретной задачи.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1. Постановка задачи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smtClean="0">
                <a:solidFill>
                  <a:srgbClr val="C00000"/>
                </a:solidFill>
              </a:rPr>
              <a:t>Дано N кубиков, на которых написаны разные буквы. Сколько различных N-буквенных слов можно составить из этих кубиков (слова не обязательно должны иметь смысл)?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Искомую целочисленную величину обозначим буквой F. Тогда постановка задачи выглядит так:</a:t>
            </a:r>
          </a:p>
          <a:p>
            <a:r>
              <a:rPr lang="ru-RU" b="1" u="sng" dirty="0" smtClean="0">
                <a:solidFill>
                  <a:srgbClr val="7030A0"/>
                </a:solidFill>
              </a:rPr>
              <a:t>Дано</a:t>
            </a:r>
            <a:r>
              <a:rPr lang="ru-RU" b="1" dirty="0" smtClean="0">
                <a:solidFill>
                  <a:srgbClr val="7030A0"/>
                </a:solidFill>
              </a:rPr>
              <a:t>: N</a:t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u="sng" dirty="0" smtClean="0">
                <a:solidFill>
                  <a:srgbClr val="7030A0"/>
                </a:solidFill>
              </a:rPr>
              <a:t>Найти</a:t>
            </a:r>
            <a:r>
              <a:rPr lang="ru-RU" b="1" dirty="0" smtClean="0">
                <a:solidFill>
                  <a:srgbClr val="7030A0"/>
                </a:solidFill>
              </a:rPr>
              <a:t>: F.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2. Математическая формализация. </a:t>
            </a:r>
            <a:r>
              <a:rPr lang="ru-RU" dirty="0" smtClean="0">
                <a:solidFill>
                  <a:srgbClr val="00B050"/>
                </a:solidFill>
              </a:rPr>
              <a:t>Получим расчетную формулу. Сначала рассмотрим несколько конкретных примеров. Имеются два кубика с буквами «И» </a:t>
            </a:r>
            <a:r>
              <a:rPr lang="ru-RU" dirty="0" err="1" smtClean="0">
                <a:solidFill>
                  <a:srgbClr val="00B050"/>
                </a:solidFill>
              </a:rPr>
              <a:t>и</a:t>
            </a:r>
            <a:r>
              <a:rPr lang="ru-RU" dirty="0" smtClean="0">
                <a:solidFill>
                  <a:srgbClr val="00B050"/>
                </a:solidFill>
              </a:rPr>
              <a:t> «К». Ясно, что из них можно составить два слова: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ИК КИ.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Добавим к ним третью букву С. Теперь число разных слов будет в три раза больше предыдущего, т. е. равно 6: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ИКС КИС ИСК СКИ КСИ СИК.</a:t>
            </a:r>
          </a:p>
          <a:p>
            <a:r>
              <a:rPr lang="ru-RU" dirty="0" smtClean="0"/>
              <a:t>Если добавить четвертую букву, например «А», то число слов возрастет в четыре раза и станет равным 24:</a:t>
            </a:r>
          </a:p>
          <a:p>
            <a:r>
              <a:rPr lang="ru-RU" dirty="0" smtClean="0"/>
              <a:t>КИСА КИАС КСИА КСАИ КАИС КАСИ ИКСА ИКАС</a:t>
            </a:r>
            <a:br>
              <a:rPr lang="ru-RU" dirty="0" smtClean="0"/>
            </a:br>
            <a:r>
              <a:rPr lang="ru-RU" dirty="0" smtClean="0"/>
              <a:t>ИСКА ИСАК ИАКС ИАСК СКИА СКАИ СИКА СИАК</a:t>
            </a:r>
            <a:br>
              <a:rPr lang="ru-RU" dirty="0" smtClean="0"/>
            </a:br>
            <a:r>
              <a:rPr lang="ru-RU" dirty="0" smtClean="0"/>
              <a:t>САКИ САИК АКИС АКСИ АИКС АИСК АСКИ АСИК.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92935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Попробуйте записать все варианты слов из пяти букв</a:t>
            </a:r>
            <a:r>
              <a:rPr lang="ru-RU" b="1" dirty="0" smtClean="0">
                <a:solidFill>
                  <a:srgbClr val="0070C0"/>
                </a:solidFill>
              </a:rPr>
              <a:t>: И, К, С, А, У. </a:t>
            </a:r>
            <a:r>
              <a:rPr lang="ru-RU" dirty="0" smtClean="0">
                <a:solidFill>
                  <a:srgbClr val="0070C0"/>
                </a:solidFill>
              </a:rPr>
              <a:t>Сделать это непросто. Ясно лишь, что количество таких слов будет в пять раз больше 24, т. е. равно 120. Из шести букв можно составить 720 различных слов. С ростом числа букв число слов быстро растет. Например, для 10 букв получается 3 628 800 слов.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Подобные задачи решает раздел математики, который называется комбинаторикой.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Количество различных комбинации из N предметов, получаемых изменением их порядка, называется числом перестановок. Это число выражается функцией от которая называется факториалом и записывается так: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N!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Читается: «N факториал». Для любого натурального N значение N! вычисляется как произведение последовательности натуральных чисел от 1 до N. Например: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1! = 1;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2! = 1·2 = 2;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3! = 1·2·3 = 6;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4! = 1·2·3·4 = 24;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5! = 1·2·3·4·5 = 120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и т. 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299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Теперь вернемся к формулировке задачи. </a:t>
            </a:r>
            <a:r>
              <a:rPr lang="ru-RU" dirty="0" smtClean="0">
                <a:solidFill>
                  <a:srgbClr val="C00000"/>
                </a:solidFill>
              </a:rPr>
              <a:t>Если N обозначает количество букв, а F — количество слов из этих букв, то расчетная формула такова: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F = N! = 1·2·…·N.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3. Построение алгоритма. </a:t>
            </a:r>
            <a:r>
              <a:rPr lang="ru-RU" dirty="0" smtClean="0"/>
              <a:t>Поскольку алгоритм должен быть независимым от данного значения N, то его нельзя сделать линейным. Дело в том, что для разных N надо выполнить разное число умножений. В таком случае с изменением N линейная программа должна была бы менять длину.</a:t>
            </a:r>
          </a:p>
          <a:p>
            <a:r>
              <a:rPr lang="ru-RU" dirty="0" smtClean="0"/>
              <a:t>Алгоритм решения данной задачи будет циклическим.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8229600" cy="10668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Цикл </a:t>
            </a:r>
            <a:r>
              <a:rPr lang="ru-RU" sz="2400" b="1" dirty="0" smtClean="0"/>
              <a:t>— это команда исполнителю многократно повторить указанную последовательность команд.</a:t>
            </a:r>
            <a:endParaRPr lang="ru-RU" sz="2400" dirty="0"/>
          </a:p>
        </p:txBody>
      </p:sp>
      <p:pic>
        <p:nvPicPr>
          <p:cNvPr id="4" name="Содержимое 3" descr="Факториал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000240"/>
            <a:ext cx="5307577" cy="4214842"/>
          </a:xfrm>
        </p:spPr>
      </p:pic>
      <p:sp>
        <p:nvSpPr>
          <p:cNvPr id="5" name="Прямоугольник 4"/>
          <p:cNvSpPr/>
          <p:nvPr/>
        </p:nvSpPr>
        <p:spPr>
          <a:xfrm>
            <a:off x="5643570" y="1357298"/>
            <a:ext cx="350043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Тело цикла составляют две команды присваивания, заключенные между служебными словами </a:t>
            </a:r>
            <a:r>
              <a:rPr lang="ru-RU" dirty="0" err="1" smtClean="0">
                <a:solidFill>
                  <a:srgbClr val="7030A0"/>
                </a:solidFill>
              </a:rPr>
              <a:t>нц</a:t>
            </a:r>
            <a:r>
              <a:rPr lang="ru-RU" dirty="0" smtClean="0">
                <a:solidFill>
                  <a:srgbClr val="7030A0"/>
                </a:solidFill>
              </a:rPr>
              <a:t> и </a:t>
            </a:r>
            <a:r>
              <a:rPr lang="ru-RU" dirty="0" err="1" smtClean="0">
                <a:solidFill>
                  <a:srgbClr val="7030A0"/>
                </a:solidFill>
              </a:rPr>
              <a:t>кц</a:t>
            </a:r>
            <a:r>
              <a:rPr lang="ru-RU" dirty="0" smtClean="0">
                <a:solidFill>
                  <a:srgbClr val="7030A0"/>
                </a:solidFill>
              </a:rPr>
              <a:t>. </a:t>
            </a:r>
            <a:r>
              <a:rPr lang="ru-RU" dirty="0" smtClean="0">
                <a:solidFill>
                  <a:srgbClr val="C00000"/>
                </a:solidFill>
              </a:rPr>
              <a:t>Условие цикла — это отношение R&lt;=N (R меньше или равно N).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В данном алгоритме переменная </a:t>
            </a:r>
            <a:r>
              <a:rPr lang="ru-RU" b="1" dirty="0" smtClean="0">
                <a:solidFill>
                  <a:srgbClr val="C00000"/>
                </a:solidFill>
              </a:rPr>
              <a:t>R</a:t>
            </a:r>
            <a:r>
              <a:rPr lang="ru-RU" dirty="0" smtClean="0">
                <a:solidFill>
                  <a:srgbClr val="00B050"/>
                </a:solidFill>
              </a:rPr>
              <a:t> выполняет роль множителя, значение которого меняется от 1 до N через единицу. </a:t>
            </a:r>
            <a:r>
              <a:rPr lang="ru-RU" dirty="0" smtClean="0">
                <a:solidFill>
                  <a:srgbClr val="0070C0"/>
                </a:solidFill>
              </a:rPr>
              <a:t>Произведение накапливается в переменной F, начальное значение которой равно 1.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/>
              <a:t>Цикл </a:t>
            </a:r>
            <a:r>
              <a:rPr lang="ru-RU" dirty="0" smtClean="0"/>
              <a:t>заканчивается, когда R становится равно N + 1. Это значение в произведение уже не попадет.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92868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Для проверки правильности алгоритма построим трассировочную таблицу (для случая N = 3):</a:t>
            </a:r>
            <a:endParaRPr lang="ru-RU" sz="2000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295400"/>
          <a:ext cx="82296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Шаг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Операция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i="1"/>
                        <a:t>N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i="1"/>
                        <a:t>F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i="1"/>
                        <a:t>R</a:t>
                      </a:r>
                      <a:endParaRPr lang="en-US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Условие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/>
                        <a:t>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ввод </a:t>
                      </a:r>
                      <a:r>
                        <a:rPr lang="en-US" sz="2000" b="1" i="1"/>
                        <a:t>N</a:t>
                      </a:r>
                      <a:endParaRPr lang="en-US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-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-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/>
                        <a:t>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/>
                        <a:t>F</a:t>
                      </a:r>
                      <a:r>
                        <a:rPr lang="en-US" sz="2000" b="1"/>
                        <a:t>:=1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-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 dirty="0"/>
                        <a:t>R</a:t>
                      </a:r>
                      <a:r>
                        <a:rPr lang="en-US" sz="2000" b="1" dirty="0"/>
                        <a:t>:=1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4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 dirty="0"/>
                        <a:t>R</a:t>
                      </a:r>
                      <a:r>
                        <a:rPr lang="en-US" sz="2000" b="1" dirty="0"/>
                        <a:t>&lt;=</a:t>
                      </a:r>
                      <a:r>
                        <a:rPr lang="en-US" sz="2000" b="1" i="1" dirty="0"/>
                        <a:t>N</a:t>
                      </a:r>
                      <a:endParaRPr lang="en-US" sz="2000" b="1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1&lt;=3, да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5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 dirty="0"/>
                        <a:t>F</a:t>
                      </a:r>
                      <a:r>
                        <a:rPr lang="en-US" sz="2000" b="1" dirty="0"/>
                        <a:t>:=</a:t>
                      </a:r>
                      <a:r>
                        <a:rPr lang="en-US" sz="2000" b="1" i="1" dirty="0"/>
                        <a:t>F</a:t>
                      </a:r>
                      <a:r>
                        <a:rPr lang="en-US" sz="2000" b="1" dirty="0"/>
                        <a:t>*</a:t>
                      </a:r>
                      <a:r>
                        <a:rPr lang="en-US" sz="2000" b="1" i="1" dirty="0"/>
                        <a:t>R</a:t>
                      </a:r>
                      <a:endParaRPr lang="en-US" sz="2000" b="1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6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 dirty="0"/>
                        <a:t>R</a:t>
                      </a:r>
                      <a:r>
                        <a:rPr lang="en-US" sz="2000" b="1" dirty="0"/>
                        <a:t>:=</a:t>
                      </a:r>
                      <a:r>
                        <a:rPr lang="en-US" sz="2000" b="1" i="1" dirty="0"/>
                        <a:t>R</a:t>
                      </a:r>
                      <a:r>
                        <a:rPr lang="en-US" sz="2000" b="1" dirty="0"/>
                        <a:t>+1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7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/>
                        <a:t>R</a:t>
                      </a:r>
                      <a:r>
                        <a:rPr lang="en-US" sz="2000" b="1"/>
                        <a:t>&lt;=</a:t>
                      </a:r>
                      <a:r>
                        <a:rPr lang="en-US" sz="2000" b="1" i="1"/>
                        <a:t>N</a:t>
                      </a:r>
                      <a:endParaRPr lang="en-US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2&lt;=3, да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8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/>
                        <a:t>F</a:t>
                      </a:r>
                      <a:r>
                        <a:rPr lang="en-US" sz="2000" b="1"/>
                        <a:t>:=</a:t>
                      </a:r>
                      <a:r>
                        <a:rPr lang="en-US" sz="2000" b="1" i="1"/>
                        <a:t>F</a:t>
                      </a:r>
                      <a:r>
                        <a:rPr lang="en-US" sz="2000" b="1"/>
                        <a:t>*</a:t>
                      </a:r>
                      <a:r>
                        <a:rPr lang="en-US" sz="2000" b="1" i="1"/>
                        <a:t>R</a:t>
                      </a:r>
                      <a:endParaRPr lang="en-US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9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/>
                        <a:t>R</a:t>
                      </a:r>
                      <a:r>
                        <a:rPr lang="en-US" sz="2000" b="1"/>
                        <a:t>:=</a:t>
                      </a:r>
                      <a:r>
                        <a:rPr lang="en-US" sz="2000" b="1" i="1"/>
                        <a:t>R</a:t>
                      </a:r>
                      <a:r>
                        <a:rPr lang="en-US" sz="2000" b="1"/>
                        <a:t>+1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10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/>
                        <a:t>R</a:t>
                      </a:r>
                      <a:r>
                        <a:rPr lang="en-US" sz="2000" b="1"/>
                        <a:t>&lt;=</a:t>
                      </a:r>
                      <a:r>
                        <a:rPr lang="en-US" sz="2000" b="1" i="1"/>
                        <a:t>N</a:t>
                      </a:r>
                      <a:endParaRPr lang="en-US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3&lt;=3, да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11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/>
                        <a:t>F</a:t>
                      </a:r>
                      <a:r>
                        <a:rPr lang="en-US" sz="2000" b="1"/>
                        <a:t>:=</a:t>
                      </a:r>
                      <a:r>
                        <a:rPr lang="en-US" sz="2000" b="1" i="1"/>
                        <a:t>F</a:t>
                      </a:r>
                      <a:r>
                        <a:rPr lang="en-US" sz="2000" b="1"/>
                        <a:t>*</a:t>
                      </a:r>
                      <a:r>
                        <a:rPr lang="en-US" sz="2000" b="1" i="1"/>
                        <a:t>R</a:t>
                      </a:r>
                      <a:endParaRPr lang="en-US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6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12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/>
                        <a:t>R</a:t>
                      </a:r>
                      <a:r>
                        <a:rPr lang="en-US" sz="2000" b="1"/>
                        <a:t>:=</a:t>
                      </a:r>
                      <a:r>
                        <a:rPr lang="en-US" sz="2000" b="1" i="1"/>
                        <a:t>R</a:t>
                      </a:r>
                      <a:r>
                        <a:rPr lang="en-US" sz="2000" b="1"/>
                        <a:t>+1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4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13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2000" b="1" i="1"/>
                        <a:t>R</a:t>
                      </a:r>
                      <a:r>
                        <a:rPr lang="en-US" sz="2000" b="1"/>
                        <a:t>&lt;=</a:t>
                      </a:r>
                      <a:r>
                        <a:rPr lang="en-US" sz="2000" b="1" i="1"/>
                        <a:t>N</a:t>
                      </a:r>
                      <a:endParaRPr lang="en-US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4&lt;=3, нет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/>
                        <a:t>14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вывод </a:t>
                      </a:r>
                      <a:r>
                        <a:rPr lang="en-US" sz="2000" b="1"/>
                        <a:t>F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ru-RU" sz="2000" b="1"/>
                        <a:t>6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56"/>
            <a:ext cx="8229600" cy="628654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Из этой таблицы хорошо видно, как менялись значения переменных. Новое значение, присвоенное переменной, стирает ее старое значение (в данной таблице не повторяется запись значения переменной, если оно не изменяется; в таком виде таблица менее загромождена числами). Последнее значение F равно 6. Оно выводится в качестве результата. Очевидно, что результат верный: 3! = 6.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4. Составление программы. </a:t>
            </a:r>
            <a:r>
              <a:rPr lang="ru-RU" dirty="0" smtClean="0"/>
              <a:t>Чтобы составить программу решения нашей задачи, нужно научиться программировать циклы на </a:t>
            </a:r>
            <a:r>
              <a:rPr lang="ru-RU" dirty="0" smtClean="0"/>
              <a:t>Паскале.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Основной </a:t>
            </a:r>
            <a:r>
              <a:rPr lang="ru-RU" dirty="0" smtClean="0">
                <a:solidFill>
                  <a:srgbClr val="7030A0"/>
                </a:solidFill>
              </a:rPr>
              <a:t>циклической структурой является цикл с предусловием (</a:t>
            </a:r>
            <a:r>
              <a:rPr lang="ru-RU" dirty="0" err="1" smtClean="0">
                <a:solidFill>
                  <a:srgbClr val="7030A0"/>
                </a:solidFill>
              </a:rPr>
              <a:t>цикл-пока</a:t>
            </a:r>
            <a:r>
              <a:rPr lang="ru-RU" dirty="0" smtClean="0">
                <a:solidFill>
                  <a:srgbClr val="7030A0"/>
                </a:solidFill>
              </a:rPr>
              <a:t>). </a:t>
            </a:r>
            <a:r>
              <a:rPr lang="ru-RU" dirty="0" smtClean="0"/>
              <a:t>С помощью этой структуры можно построить любой циклический алгоритм. </a:t>
            </a:r>
            <a:r>
              <a:rPr lang="ru-RU" dirty="0" smtClean="0">
                <a:solidFill>
                  <a:srgbClr val="C00000"/>
                </a:solidFill>
              </a:rPr>
              <a:t>Оператор цикла с предусловием</a:t>
            </a:r>
            <a:r>
              <a:rPr lang="ru-RU" dirty="0" smtClean="0"/>
              <a:t> в Паскале имеет следующий формат: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while</a:t>
            </a:r>
            <a:r>
              <a:rPr lang="ru-RU" b="1" dirty="0" smtClean="0">
                <a:solidFill>
                  <a:srgbClr val="C00000"/>
                </a:solidFill>
              </a:rPr>
              <a:t> &lt;логическое выражение&gt; </a:t>
            </a:r>
            <a:r>
              <a:rPr lang="ru-RU" b="1" dirty="0" err="1" smtClean="0">
                <a:solidFill>
                  <a:srgbClr val="C00000"/>
                </a:solidFill>
              </a:rPr>
              <a:t>dо</a:t>
            </a:r>
            <a:r>
              <a:rPr lang="ru-RU" b="1" dirty="0" smtClean="0">
                <a:solidFill>
                  <a:srgbClr val="C00000"/>
                </a:solidFill>
              </a:rPr>
              <a:t> &lt;оператор&gt;;</a:t>
            </a:r>
          </a:p>
          <a:p>
            <a:r>
              <a:rPr lang="ru-RU" dirty="0" smtClean="0"/>
              <a:t>Служебное слово </a:t>
            </a:r>
            <a:r>
              <a:rPr lang="ru-RU" dirty="0" err="1" smtClean="0">
                <a:solidFill>
                  <a:srgbClr val="0070C0"/>
                </a:solidFill>
              </a:rPr>
              <a:t>while</a:t>
            </a:r>
            <a:r>
              <a:rPr lang="ru-RU" dirty="0" smtClean="0">
                <a:solidFill>
                  <a:srgbClr val="0070C0"/>
                </a:solidFill>
              </a:rPr>
              <a:t> означает «пока», </a:t>
            </a:r>
            <a:r>
              <a:rPr lang="ru-RU" dirty="0" err="1" smtClean="0">
                <a:solidFill>
                  <a:srgbClr val="0070C0"/>
                </a:solidFill>
              </a:rPr>
              <a:t>dо</a:t>
            </a:r>
            <a:r>
              <a:rPr lang="ru-RU" dirty="0" smtClean="0">
                <a:solidFill>
                  <a:srgbClr val="0070C0"/>
                </a:solidFill>
              </a:rPr>
              <a:t> — «делать», «выполнять».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Оператор, стоящий после слова </a:t>
            </a:r>
            <a:r>
              <a:rPr lang="ru-RU" dirty="0" err="1" smtClean="0">
                <a:solidFill>
                  <a:srgbClr val="C00000"/>
                </a:solidFill>
              </a:rPr>
              <a:t>dо</a:t>
            </a:r>
            <a:r>
              <a:rPr lang="ru-RU" dirty="0" smtClean="0">
                <a:solidFill>
                  <a:srgbClr val="C00000"/>
                </a:solidFill>
              </a:rPr>
              <a:t>, называется </a:t>
            </a:r>
            <a:r>
              <a:rPr lang="ru-RU" b="1" dirty="0" smtClean="0">
                <a:solidFill>
                  <a:srgbClr val="C00000"/>
                </a:solidFill>
              </a:rPr>
              <a:t>телом цикла</a:t>
            </a:r>
            <a:r>
              <a:rPr lang="ru-RU" dirty="0" smtClean="0">
                <a:solidFill>
                  <a:srgbClr val="C00000"/>
                </a:solidFill>
              </a:rPr>
              <a:t>. </a:t>
            </a:r>
            <a:r>
              <a:rPr lang="ru-RU" dirty="0" smtClean="0"/>
              <a:t>Тело </a:t>
            </a:r>
            <a:r>
              <a:rPr lang="ru-RU" dirty="0" smtClean="0"/>
              <a:t>цикла может быть </a:t>
            </a:r>
            <a:r>
              <a:rPr lang="ru-RU" b="1" dirty="0" smtClean="0">
                <a:solidFill>
                  <a:srgbClr val="C00000"/>
                </a:solidFill>
              </a:rPr>
              <a:t>простым или составным </a:t>
            </a:r>
            <a:r>
              <a:rPr lang="ru-RU" dirty="0" smtClean="0"/>
              <a:t>оператором</a:t>
            </a:r>
            <a:r>
              <a:rPr lang="ru-RU" dirty="0" smtClean="0"/>
              <a:t>, т. е. последовательностью операторов между служебными словами </a:t>
            </a:r>
            <a:r>
              <a:rPr lang="ru-RU" dirty="0" err="1" smtClean="0"/>
              <a:t>begin</a:t>
            </a:r>
            <a:r>
              <a:rPr lang="ru-RU" dirty="0" smtClean="0"/>
              <a:t> и </a:t>
            </a:r>
            <a:r>
              <a:rPr lang="ru-RU" dirty="0" err="1" smtClean="0"/>
              <a:t>end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</TotalTime>
  <Words>947</Words>
  <PresentationFormat>Экран (4:3)</PresentationFormat>
  <Paragraphs>100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§ 39. Программирование циклов</vt:lpstr>
      <vt:lpstr>Этапы решения расчетной задачи на компьютере</vt:lpstr>
      <vt:lpstr>Слайд 3</vt:lpstr>
      <vt:lpstr>Задача о перестановке букв. Программирование цикла на Паскале</vt:lpstr>
      <vt:lpstr>Слайд 5</vt:lpstr>
      <vt:lpstr>Слайд 6</vt:lpstr>
      <vt:lpstr>Цикл — это команда исполнителю многократно повторить указанную последовательность команд.</vt:lpstr>
      <vt:lpstr>Для проверки правильности алгоритма построим трассировочную таблицу (для случая N = 3):</vt:lpstr>
      <vt:lpstr>Слайд 9</vt:lpstr>
      <vt:lpstr>А теперь запрограммируем на Паскале алгоритм решения нашей задачи (добавим к нему организацию диалога).</vt:lpstr>
      <vt:lpstr>Что такое отладка и тестирование программы</vt:lpstr>
      <vt:lpstr>Слайд 12</vt:lpstr>
      <vt:lpstr>Д.з. § 39.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39. Программирование циклов</dc:title>
  <dc:creator>Женечка</dc:creator>
  <cp:lastModifiedBy>дима</cp:lastModifiedBy>
  <cp:revision>4</cp:revision>
  <dcterms:created xsi:type="dcterms:W3CDTF">2018-04-17T12:05:03Z</dcterms:created>
  <dcterms:modified xsi:type="dcterms:W3CDTF">2018-04-17T12:44:49Z</dcterms:modified>
</cp:coreProperties>
</file>