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61" r:id="rId6"/>
    <p:sldId id="262" r:id="rId7"/>
    <p:sldId id="259" r:id="rId8"/>
    <p:sldId id="260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5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3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4" y="930145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7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3A7059C-1C3E-4C1D-B91C-4EC53B484899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A08A5-75C9-4869-A6D7-393CD27C1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Century" pitchFamily="18" charset="0"/>
              </a:rPr>
              <a:t>Программирование ветвлений</a:t>
            </a:r>
            <a:br>
              <a:rPr lang="ru-RU" b="1" i="1" dirty="0" smtClean="0">
                <a:solidFill>
                  <a:srgbClr val="002060"/>
                </a:solidFill>
                <a:latin typeface="Century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Century" pitchFamily="18" charset="0"/>
              </a:rPr>
              <a:t>10 класс</a:t>
            </a:r>
            <a:endParaRPr lang="ru-RU" b="1" i="1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9" y="4857760"/>
            <a:ext cx="6400800" cy="1752600"/>
          </a:xfrm>
        </p:spPr>
        <p:txBody>
          <a:bodyPr>
            <a:normAutofit/>
          </a:bodyPr>
          <a:lstStyle/>
          <a:p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D:\картинки\Anin_gif_park\Буквы\29\m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4000504"/>
            <a:ext cx="381000" cy="381000"/>
          </a:xfrm>
          <a:prstGeom prst="rect">
            <a:avLst/>
          </a:prstGeom>
          <a:noFill/>
        </p:spPr>
      </p:pic>
      <p:pic>
        <p:nvPicPr>
          <p:cNvPr id="1031" name="Picture 7" descr="D:\картинки\Anin_gif_park\Буквы\29\g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4000504"/>
            <a:ext cx="381000" cy="381000"/>
          </a:xfrm>
          <a:prstGeom prst="rect">
            <a:avLst/>
          </a:prstGeom>
          <a:noFill/>
        </p:spPr>
      </p:pic>
      <p:pic>
        <p:nvPicPr>
          <p:cNvPr id="11" name="Picture 3" descr="D:\картинки\Anin_gif_park\Буквы\29\o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4000504"/>
            <a:ext cx="381000" cy="381000"/>
          </a:xfrm>
          <a:prstGeom prst="rect">
            <a:avLst/>
          </a:prstGeom>
          <a:noFill/>
        </p:spPr>
      </p:pic>
      <p:pic>
        <p:nvPicPr>
          <p:cNvPr id="12" name="Picture 4" descr="D:\картинки\Anin_gif_park\Буквы\29\p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4000504"/>
            <a:ext cx="381000" cy="381000"/>
          </a:xfrm>
          <a:prstGeom prst="rect">
            <a:avLst/>
          </a:prstGeom>
          <a:noFill/>
        </p:spPr>
      </p:pic>
      <p:pic>
        <p:nvPicPr>
          <p:cNvPr id="13" name="Picture 5" descr="D:\картинки\Anin_gif_park\Буквы\29\r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4414" y="4000504"/>
            <a:ext cx="381000" cy="381000"/>
          </a:xfrm>
          <a:prstGeom prst="rect">
            <a:avLst/>
          </a:prstGeom>
          <a:noFill/>
        </p:spPr>
      </p:pic>
      <p:pic>
        <p:nvPicPr>
          <p:cNvPr id="14" name="Picture 6" descr="D:\картинки\Anin_gif_park\Буквы\29\a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12" y="4000504"/>
            <a:ext cx="381000" cy="381000"/>
          </a:xfrm>
          <a:prstGeom prst="rect">
            <a:avLst/>
          </a:prstGeom>
          <a:noFill/>
        </p:spPr>
      </p:pic>
      <p:pic>
        <p:nvPicPr>
          <p:cNvPr id="24" name="Picture 5" descr="D:\картинки\Anin_gif_park\Буквы\29\r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5984" y="4000504"/>
            <a:ext cx="381000" cy="381000"/>
          </a:xfrm>
          <a:prstGeom prst="rect">
            <a:avLst/>
          </a:prstGeom>
          <a:noFill/>
        </p:spPr>
      </p:pic>
      <p:pic>
        <p:nvPicPr>
          <p:cNvPr id="1032" name="Picture 8" descr="D:\картинки\Anin_gif_park\Компьютер\1\4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57290" y="4572008"/>
            <a:ext cx="1571636" cy="14394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Mistral" pitchFamily="66" charset="0"/>
              </a:rPr>
              <a:t>Способы отображения ветвления на блок – схеме и АЯ</a:t>
            </a:r>
            <a:endParaRPr lang="ru-RU" sz="3200" dirty="0">
              <a:solidFill>
                <a:srgbClr val="002060"/>
              </a:solidFill>
              <a:latin typeface="Mistral" pitchFamily="66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500034" y="1428736"/>
            <a:ext cx="3571900" cy="2213784"/>
            <a:chOff x="214282" y="1215216"/>
            <a:chExt cx="4071966" cy="2785288"/>
          </a:xfrm>
        </p:grpSpPr>
        <p:cxnSp>
          <p:nvCxnSpPr>
            <p:cNvPr id="18" name="Прямая со стрелкой 17"/>
            <p:cNvCxnSpPr/>
            <p:nvPr/>
          </p:nvCxnSpPr>
          <p:spPr>
            <a:xfrm rot="5400000">
              <a:off x="571472" y="2357430"/>
              <a:ext cx="429422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Группа 42"/>
            <p:cNvGrpSpPr/>
            <p:nvPr/>
          </p:nvGrpSpPr>
          <p:grpSpPr>
            <a:xfrm>
              <a:off x="214282" y="1215216"/>
              <a:ext cx="4071966" cy="2785288"/>
              <a:chOff x="214282" y="1215216"/>
              <a:chExt cx="4071966" cy="2785288"/>
            </a:xfrm>
          </p:grpSpPr>
          <p:sp>
            <p:nvSpPr>
              <p:cNvPr id="3" name="Ромб 2"/>
              <p:cNvSpPr/>
              <p:nvPr/>
            </p:nvSpPr>
            <p:spPr>
              <a:xfrm>
                <a:off x="1285852" y="1785926"/>
                <a:ext cx="2000264" cy="642942"/>
              </a:xfrm>
              <a:prstGeom prst="diamond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dirty="0" smtClean="0"/>
                  <a:t>условие</a:t>
                </a:r>
                <a:endParaRPr lang="ru-RU" sz="1400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214282" y="2571744"/>
                <a:ext cx="1143008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dirty="0" smtClean="0"/>
                  <a:t>серия1</a:t>
                </a:r>
                <a:endParaRPr lang="ru-RU" sz="1600" dirty="0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3143240" y="2571744"/>
                <a:ext cx="1143008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dirty="0" smtClean="0"/>
                  <a:t>серия2</a:t>
                </a:r>
                <a:endParaRPr lang="ru-RU" sz="1600" dirty="0"/>
              </a:p>
            </p:txBody>
          </p:sp>
          <p:cxnSp>
            <p:nvCxnSpPr>
              <p:cNvPr id="7" name="Прямая со стрелкой 6"/>
              <p:cNvCxnSpPr>
                <a:endCxn id="3" idx="0"/>
              </p:cNvCxnSpPr>
              <p:nvPr/>
            </p:nvCxnSpPr>
            <p:spPr>
              <a:xfrm rot="5400000">
                <a:off x="2000232" y="1500174"/>
                <a:ext cx="57150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 стрелкой 15"/>
              <p:cNvCxnSpPr/>
              <p:nvPr/>
            </p:nvCxnSpPr>
            <p:spPr>
              <a:xfrm rot="5400000">
                <a:off x="3715538" y="2356636"/>
                <a:ext cx="428628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785786" y="3429000"/>
                <a:ext cx="314327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785786" y="2143116"/>
                <a:ext cx="314327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 стрелкой 27"/>
              <p:cNvCxnSpPr/>
              <p:nvPr/>
            </p:nvCxnSpPr>
            <p:spPr>
              <a:xfrm rot="5400000">
                <a:off x="2072464" y="3713958"/>
                <a:ext cx="57150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3751257" y="3249611"/>
                <a:ext cx="35719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>
                <a:stCxn id="4" idx="2"/>
              </p:cNvCxnSpPr>
              <p:nvPr/>
            </p:nvCxnSpPr>
            <p:spPr>
              <a:xfrm rot="5400000">
                <a:off x="607191" y="3250405"/>
                <a:ext cx="35719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857224" y="1785926"/>
                <a:ext cx="5715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да</a:t>
                </a:r>
                <a:endParaRPr lang="ru-RU" sz="1400" dirty="0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3286116" y="1785926"/>
              <a:ext cx="5715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нет</a:t>
              </a:r>
              <a:endParaRPr lang="ru-RU" sz="1400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500694" y="1785926"/>
            <a:ext cx="2643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</a:t>
            </a:r>
            <a:r>
              <a:rPr lang="en-US" dirty="0"/>
              <a:t> </a:t>
            </a:r>
            <a:r>
              <a:rPr lang="en-US" dirty="0" smtClean="0"/>
              <a:t>&lt;</a:t>
            </a:r>
            <a:r>
              <a:rPr lang="ru-RU" dirty="0" smtClean="0"/>
              <a:t>условие</a:t>
            </a:r>
            <a:r>
              <a:rPr lang="en-US" dirty="0" smtClean="0"/>
              <a:t>&gt;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ru-RU" dirty="0" smtClean="0"/>
              <a:t>то </a:t>
            </a:r>
            <a:r>
              <a:rPr lang="en-US" dirty="0" smtClean="0"/>
              <a:t>&lt;</a:t>
            </a:r>
            <a:r>
              <a:rPr lang="ru-RU" dirty="0" smtClean="0"/>
              <a:t>серия1</a:t>
            </a:r>
            <a:r>
              <a:rPr lang="en-US" dirty="0" smtClean="0"/>
              <a:t>&gt;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ru-RU" dirty="0" smtClean="0"/>
              <a:t>иначе </a:t>
            </a:r>
            <a:r>
              <a:rPr lang="en-US" dirty="0" smtClean="0"/>
              <a:t>&lt;</a:t>
            </a:r>
            <a:r>
              <a:rPr lang="ru-RU" dirty="0" smtClean="0"/>
              <a:t>серия2</a:t>
            </a:r>
            <a:r>
              <a:rPr lang="en-US" dirty="0" smtClean="0"/>
              <a:t>&gt;</a:t>
            </a:r>
          </a:p>
          <a:p>
            <a:r>
              <a:rPr lang="ru-RU" dirty="0" smtClean="0"/>
              <a:t>все</a:t>
            </a:r>
            <a:endParaRPr lang="ru-RU" dirty="0"/>
          </a:p>
        </p:txBody>
      </p:sp>
      <p:cxnSp>
        <p:nvCxnSpPr>
          <p:cNvPr id="46" name="Прямая со стрелкой 45"/>
          <p:cNvCxnSpPr/>
          <p:nvPr/>
        </p:nvCxnSpPr>
        <p:spPr>
          <a:xfrm rot="5400000">
            <a:off x="829793" y="4742315"/>
            <a:ext cx="341310" cy="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428596" y="3857628"/>
            <a:ext cx="3286149" cy="2213784"/>
            <a:chOff x="214282" y="1215216"/>
            <a:chExt cx="3746210" cy="2785288"/>
          </a:xfrm>
        </p:grpSpPr>
        <p:sp>
          <p:nvSpPr>
            <p:cNvPr id="49" name="Ромб 48"/>
            <p:cNvSpPr/>
            <p:nvPr/>
          </p:nvSpPr>
          <p:spPr>
            <a:xfrm>
              <a:off x="1285852" y="1785926"/>
              <a:ext cx="2000264" cy="642942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условие</a:t>
              </a:r>
              <a:endParaRPr lang="ru-RU" sz="1400" dirty="0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214282" y="2571744"/>
              <a:ext cx="1143008" cy="5000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серия</a:t>
              </a:r>
              <a:endParaRPr lang="ru-RU" sz="1600" dirty="0"/>
            </a:p>
          </p:txBody>
        </p:sp>
        <p:cxnSp>
          <p:nvCxnSpPr>
            <p:cNvPr id="52" name="Прямая со стрелкой 51"/>
            <p:cNvCxnSpPr>
              <a:endCxn id="49" idx="0"/>
            </p:cNvCxnSpPr>
            <p:nvPr/>
          </p:nvCxnSpPr>
          <p:spPr>
            <a:xfrm rot="5400000">
              <a:off x="2000232" y="1500174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785786" y="3429000"/>
              <a:ext cx="314327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865797" y="2114018"/>
              <a:ext cx="3094695" cy="19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/>
            <p:nvPr/>
          </p:nvCxnSpPr>
          <p:spPr>
            <a:xfrm rot="5400000">
              <a:off x="2072464" y="3713958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rot="5400000">
              <a:off x="3287289" y="2755796"/>
              <a:ext cx="1314978" cy="31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>
              <a:stCxn id="50" idx="2"/>
            </p:cNvCxnSpPr>
            <p:nvPr/>
          </p:nvCxnSpPr>
          <p:spPr>
            <a:xfrm rot="5400000">
              <a:off x="607191" y="3250405"/>
              <a:ext cx="35719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857224" y="1785926"/>
              <a:ext cx="5715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да</a:t>
              </a:r>
              <a:endParaRPr lang="ru-RU" sz="1400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3266063" y="4311236"/>
            <a:ext cx="501319" cy="244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нет</a:t>
            </a:r>
            <a:endParaRPr lang="ru-RU" sz="14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5072066" y="4500570"/>
            <a:ext cx="23574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если</a:t>
            </a:r>
            <a:r>
              <a:rPr lang="en-US" dirty="0" smtClean="0"/>
              <a:t> &lt;</a:t>
            </a:r>
            <a:r>
              <a:rPr lang="ru-RU" dirty="0" smtClean="0"/>
              <a:t>условие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     </a:t>
            </a:r>
            <a:r>
              <a:rPr lang="ru-RU" dirty="0" smtClean="0"/>
              <a:t>то </a:t>
            </a:r>
            <a:r>
              <a:rPr lang="en-US" dirty="0" smtClean="0"/>
              <a:t>&lt;</a:t>
            </a:r>
            <a:r>
              <a:rPr lang="ru-RU" dirty="0" smtClean="0"/>
              <a:t>серия</a:t>
            </a:r>
            <a:r>
              <a:rPr lang="en-US" dirty="0" smtClean="0"/>
              <a:t>&gt;</a:t>
            </a:r>
          </a:p>
          <a:p>
            <a:r>
              <a:rPr lang="ru-RU" dirty="0" smtClean="0"/>
              <a:t>все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857224" y="1071546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Полное ветвление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57224" y="3571876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</a:t>
            </a:r>
            <a:r>
              <a:rPr lang="ru-RU" b="1" dirty="0" smtClean="0">
                <a:solidFill>
                  <a:srgbClr val="C00000"/>
                </a:solidFill>
              </a:rPr>
              <a:t>еполное ветвление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2051" name="Picture 3" descr="D:\картинки\Anin_gif_park\Компьютер\1\3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2571744"/>
            <a:ext cx="2071702" cy="2071702"/>
          </a:xfrm>
          <a:prstGeom prst="rect">
            <a:avLst/>
          </a:prstGeom>
          <a:noFill/>
        </p:spPr>
      </p:pic>
      <p:pic>
        <p:nvPicPr>
          <p:cNvPr id="2052" name="Picture 4" descr="D:\картинки\Anin_gif_park\Компьютер\2\workstation_office_chair_spinning_md_wht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5214950"/>
            <a:ext cx="1143000" cy="857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сохраненные данные 4"/>
          <p:cNvSpPr/>
          <p:nvPr/>
        </p:nvSpPr>
        <p:spPr>
          <a:xfrm>
            <a:off x="0" y="714356"/>
            <a:ext cx="8858280" cy="2928958"/>
          </a:xfrm>
          <a:prstGeom prst="flowChartOnlineStorag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500034" y="928670"/>
            <a:ext cx="807249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Алгоритмическая структура ветвления программируется в Паскале с помощью </a:t>
            </a:r>
            <a:r>
              <a:rPr lang="ru-RU" sz="2000" b="1" dirty="0" smtClean="0">
                <a:solidFill>
                  <a:srgbClr val="C00000"/>
                </a:solidFill>
              </a:rPr>
              <a:t>условного оператора </a:t>
            </a:r>
            <a:r>
              <a:rPr lang="en-US" sz="2000" b="1" dirty="0" smtClean="0">
                <a:solidFill>
                  <a:srgbClr val="C00000"/>
                </a:solidFill>
              </a:rPr>
              <a:t>if.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Формат полного ветвления: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If&lt;</a:t>
            </a:r>
            <a:r>
              <a:rPr lang="ru-RU" b="1" dirty="0" smtClean="0">
                <a:solidFill>
                  <a:srgbClr val="002060"/>
                </a:solidFill>
              </a:rPr>
              <a:t>логическое выражение</a:t>
            </a:r>
            <a:r>
              <a:rPr lang="en-US" b="1" dirty="0" smtClean="0">
                <a:solidFill>
                  <a:srgbClr val="00206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Then &lt;</a:t>
            </a:r>
            <a:r>
              <a:rPr lang="ru-RU" b="1" dirty="0" smtClean="0">
                <a:solidFill>
                  <a:srgbClr val="002060"/>
                </a:solidFill>
              </a:rPr>
              <a:t>оператор 1</a:t>
            </a:r>
            <a:r>
              <a:rPr lang="en-US" b="1" dirty="0" smtClean="0">
                <a:solidFill>
                  <a:srgbClr val="00206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Else &lt;</a:t>
            </a:r>
            <a:r>
              <a:rPr lang="ru-RU" b="1" dirty="0" smtClean="0">
                <a:solidFill>
                  <a:srgbClr val="002060"/>
                </a:solidFill>
              </a:rPr>
              <a:t>оператор 2</a:t>
            </a:r>
            <a:r>
              <a:rPr lang="en-US" b="1" dirty="0" smtClean="0">
                <a:solidFill>
                  <a:srgbClr val="002060"/>
                </a:solidFill>
              </a:rPr>
              <a:t>&gt;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Неполное ветвление: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If &lt;</a:t>
            </a:r>
            <a:r>
              <a:rPr lang="ru-RU" b="1" dirty="0" smtClean="0">
                <a:solidFill>
                  <a:srgbClr val="002060"/>
                </a:solidFill>
              </a:rPr>
              <a:t>логическое выражение</a:t>
            </a:r>
            <a:r>
              <a:rPr lang="en-US" b="1" dirty="0" smtClean="0">
                <a:solidFill>
                  <a:srgbClr val="00206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Then &lt;</a:t>
            </a:r>
            <a:r>
              <a:rPr lang="ru-RU" b="1" dirty="0" smtClean="0">
                <a:solidFill>
                  <a:srgbClr val="002060"/>
                </a:solidFill>
              </a:rPr>
              <a:t>оператор</a:t>
            </a:r>
            <a:r>
              <a:rPr lang="en-US" b="1" dirty="0" smtClean="0">
                <a:solidFill>
                  <a:srgbClr val="002060"/>
                </a:solidFill>
              </a:rPr>
              <a:t>&gt;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642910" y="3857628"/>
            <a:ext cx="7643866" cy="2786082"/>
          </a:xfrm>
          <a:prstGeom prst="flowChartPunchedTap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То, что в алгоритмах называется </a:t>
            </a:r>
            <a:r>
              <a:rPr lang="ru-RU" b="1" i="1" dirty="0" smtClean="0">
                <a:solidFill>
                  <a:srgbClr val="FF0000"/>
                </a:solidFill>
              </a:rPr>
              <a:t>условием</a:t>
            </a:r>
            <a:r>
              <a:rPr lang="ru-RU" dirty="0" smtClean="0"/>
              <a:t>, в Паскале является </a:t>
            </a:r>
            <a:r>
              <a:rPr lang="ru-RU" b="1" i="1" dirty="0">
                <a:solidFill>
                  <a:srgbClr val="FF0000"/>
                </a:solidFill>
              </a:rPr>
              <a:t>л</a:t>
            </a:r>
            <a:r>
              <a:rPr lang="ru-RU" b="1" i="1" dirty="0" smtClean="0">
                <a:solidFill>
                  <a:srgbClr val="FF0000"/>
                </a:solidFill>
              </a:rPr>
              <a:t>огическим выражением</a:t>
            </a:r>
            <a:r>
              <a:rPr lang="ru-RU" dirty="0" smtClean="0"/>
              <a:t>, которое вычисляется в первую очередь. Если его значение равно </a:t>
            </a:r>
            <a:r>
              <a:rPr lang="en-US" dirty="0" smtClean="0"/>
              <a:t>true,</a:t>
            </a:r>
            <a:r>
              <a:rPr lang="ru-RU" dirty="0" smtClean="0"/>
              <a:t> то будет выполняться </a:t>
            </a:r>
            <a:endParaRPr lang="en-US" dirty="0" smtClean="0"/>
          </a:p>
          <a:p>
            <a:pPr algn="ctr"/>
            <a:r>
              <a:rPr lang="en-US" dirty="0" smtClean="0"/>
              <a:t>&lt; </a:t>
            </a:r>
            <a:r>
              <a:rPr lang="ru-RU" dirty="0" smtClean="0"/>
              <a:t>оператор1</a:t>
            </a:r>
            <a:r>
              <a:rPr lang="en-US" dirty="0" smtClean="0"/>
              <a:t>&gt;</a:t>
            </a:r>
            <a:r>
              <a:rPr lang="ru-RU" dirty="0" smtClean="0"/>
              <a:t> (после </a:t>
            </a:r>
            <a:r>
              <a:rPr lang="en-US" dirty="0" smtClean="0"/>
              <a:t>Then)</a:t>
            </a:r>
            <a:r>
              <a:rPr lang="ru-RU" dirty="0" smtClean="0"/>
              <a:t>, если  -</a:t>
            </a:r>
            <a:r>
              <a:rPr lang="en-US" dirty="0" smtClean="0"/>
              <a:t>false,</a:t>
            </a:r>
            <a:r>
              <a:rPr lang="ru-RU" dirty="0" smtClean="0"/>
              <a:t> то </a:t>
            </a:r>
            <a:r>
              <a:rPr lang="en-US" dirty="0" smtClean="0"/>
              <a:t>&lt;</a:t>
            </a:r>
            <a:r>
              <a:rPr lang="ru-RU" dirty="0" smtClean="0"/>
              <a:t>оператор2</a:t>
            </a:r>
            <a:r>
              <a:rPr lang="en-US" dirty="0" smtClean="0"/>
              <a:t>&gt; (</a:t>
            </a:r>
            <a:r>
              <a:rPr lang="ru-RU" dirty="0" smtClean="0"/>
              <a:t>после  </a:t>
            </a:r>
            <a:r>
              <a:rPr lang="en-US" dirty="0" smtClean="0"/>
              <a:t>Else)</a:t>
            </a:r>
            <a:r>
              <a:rPr lang="ru-RU" dirty="0" smtClean="0"/>
              <a:t> для полной формы или оператор, сразу следующий после условного, для неполной формы </a:t>
            </a:r>
            <a:r>
              <a:rPr lang="en-US" dirty="0" smtClean="0"/>
              <a:t>(</a:t>
            </a:r>
            <a:r>
              <a:rPr lang="ru-RU" dirty="0" smtClean="0"/>
              <a:t>без </a:t>
            </a:r>
            <a:r>
              <a:rPr lang="en-US" smtClean="0"/>
              <a:t>Else).</a:t>
            </a:r>
            <a:endParaRPr lang="ru-RU" dirty="0"/>
          </a:p>
        </p:txBody>
      </p:sp>
      <p:pic>
        <p:nvPicPr>
          <p:cNvPr id="3074" name="Picture 2" descr="D:\картинки\Anin_gif_park\Компьютер\1\1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2143116"/>
            <a:ext cx="2928958" cy="1972564"/>
          </a:xfrm>
          <a:prstGeom prst="rect">
            <a:avLst/>
          </a:prstGeom>
          <a:noFill/>
        </p:spPr>
      </p:pic>
      <p:pic>
        <p:nvPicPr>
          <p:cNvPr id="3075" name="Picture 3" descr="D:\картинки\Anin_gif_park\Компьютер\1\1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30" y="1142984"/>
            <a:ext cx="1071570" cy="1246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625421"/>
            <a:ext cx="8183009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Операторные скобки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после слов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else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нужно выполнить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один оператор, а несколько, то эти операторы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заключают в операторные скобки: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begin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end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Конструкция такого вида: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Begin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&lt;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последовательность операторов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end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относится к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составным операторам.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Операторы ветвления могут быть вложены друг в друга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необходимо только следить за тем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else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одного и того же оператора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располагались друг под другом.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692696"/>
            <a:ext cx="6808723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качестве примера рассмотрим следующую задачу: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двух заданных целых чисел выбрать наибольшее.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Математическая модель: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Данные: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x, y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Результат: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Если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=5,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=8, то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=8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Если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=6,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=1, то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=6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=5,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=5, то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=5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84168" y="2132856"/>
            <a:ext cx="1608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Блок-схема</a:t>
            </a:r>
            <a:endParaRPr lang="ru-RU" dirty="0"/>
          </a:p>
        </p:txBody>
      </p:sp>
      <p:sp>
        <p:nvSpPr>
          <p:cNvPr id="31779" name="Rectangle 35"/>
          <p:cNvSpPr>
            <a:spLocks noChangeArrowheads="1"/>
          </p:cNvSpPr>
          <p:nvPr/>
        </p:nvSpPr>
        <p:spPr bwMode="auto">
          <a:xfrm>
            <a:off x="395536" y="3503711"/>
            <a:ext cx="20313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Программа:  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771" name="Group 27"/>
          <p:cNvGrpSpPr>
            <a:grpSpLocks/>
          </p:cNvGrpSpPr>
          <p:nvPr/>
        </p:nvGrpSpPr>
        <p:grpSpPr bwMode="auto">
          <a:xfrm>
            <a:off x="5724128" y="2852936"/>
            <a:ext cx="2581275" cy="2459038"/>
            <a:chOff x="540" y="8362"/>
            <a:chExt cx="4064" cy="3872"/>
          </a:xfrm>
        </p:grpSpPr>
        <p:sp>
          <p:nvSpPr>
            <p:cNvPr id="31778" name="Oval 34"/>
            <p:cNvSpPr>
              <a:spLocks noChangeArrowheads="1"/>
            </p:cNvSpPr>
            <p:nvPr/>
          </p:nvSpPr>
          <p:spPr bwMode="auto">
            <a:xfrm>
              <a:off x="1486" y="8362"/>
              <a:ext cx="2132" cy="5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Начало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7" name="AutoShape 33"/>
            <p:cNvSpPr>
              <a:spLocks noChangeArrowheads="1"/>
            </p:cNvSpPr>
            <p:nvPr/>
          </p:nvSpPr>
          <p:spPr bwMode="auto">
            <a:xfrm>
              <a:off x="935" y="9040"/>
              <a:ext cx="2919" cy="450"/>
            </a:xfrm>
            <a:prstGeom prst="parallelogram">
              <a:avLst>
                <a:gd name="adj" fmla="val 1621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Ввод (</a:t>
              </a: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x, y)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6" name="AutoShape 32"/>
            <p:cNvSpPr>
              <a:spLocks noChangeArrowheads="1"/>
            </p:cNvSpPr>
            <p:nvPr/>
          </p:nvSpPr>
          <p:spPr bwMode="auto">
            <a:xfrm>
              <a:off x="1250" y="9603"/>
              <a:ext cx="2604" cy="565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x&gt;y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540" y="10281"/>
              <a:ext cx="1775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max:=x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4" name="Rectangle 30"/>
            <p:cNvSpPr>
              <a:spLocks noChangeArrowheads="1"/>
            </p:cNvSpPr>
            <p:nvPr/>
          </p:nvSpPr>
          <p:spPr bwMode="auto">
            <a:xfrm>
              <a:off x="2829" y="10281"/>
              <a:ext cx="1775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max:=y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3" name="AutoShape 29"/>
            <p:cNvSpPr>
              <a:spLocks noChangeArrowheads="1"/>
            </p:cNvSpPr>
            <p:nvPr/>
          </p:nvSpPr>
          <p:spPr bwMode="auto">
            <a:xfrm>
              <a:off x="1013" y="10958"/>
              <a:ext cx="2919" cy="450"/>
            </a:xfrm>
            <a:prstGeom prst="parallelogram">
              <a:avLst>
                <a:gd name="adj" fmla="val 1621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Вывод (</a:t>
              </a: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max)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2" name="Oval 28"/>
            <p:cNvSpPr>
              <a:spLocks noChangeArrowheads="1"/>
            </p:cNvSpPr>
            <p:nvPr/>
          </p:nvSpPr>
          <p:spPr bwMode="auto">
            <a:xfrm>
              <a:off x="1330" y="11669"/>
              <a:ext cx="2131" cy="5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Конец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787" name="Rectangle 43"/>
          <p:cNvSpPr>
            <a:spLocks noChangeArrowheads="1"/>
          </p:cNvSpPr>
          <p:nvPr/>
        </p:nvSpPr>
        <p:spPr bwMode="auto">
          <a:xfrm>
            <a:off x="611560" y="3799493"/>
            <a:ext cx="2730235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Program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Vetv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x, y, max: integer;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Begin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Writeln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(‘Введите два числа’);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Readln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Writeln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(‘наибольшее = ’,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max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End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 x &gt;=y    then max:=x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else  max:=y;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(‘наибольшее = ’,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643050"/>
            <a:ext cx="8572560" cy="4524315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Пример 2</a:t>
            </a:r>
            <a:r>
              <a:rPr lang="ru-RU" sz="2400" dirty="0" smtClean="0"/>
              <a:t>: Написать программу нахождения площади  по длинам трёх сторон треугольника </a:t>
            </a:r>
            <a:r>
              <a:rPr lang="en-US" sz="2400" dirty="0" smtClean="0"/>
              <a:t>a, b, c .</a:t>
            </a:r>
            <a:r>
              <a:rPr lang="ru-RU" sz="2400" dirty="0" smtClean="0"/>
              <a:t> Для решения задачи использовать формулу </a:t>
            </a:r>
            <a:r>
              <a:rPr lang="ru-RU" sz="2400" b="1" dirty="0" smtClean="0"/>
              <a:t>Герона </a:t>
            </a:r>
            <a:endParaRPr lang="en-US" sz="2400" b="1" dirty="0" smtClean="0"/>
          </a:p>
          <a:p>
            <a:endParaRPr lang="ru-RU" sz="2400" dirty="0" smtClean="0"/>
          </a:p>
          <a:p>
            <a:r>
              <a:rPr lang="ru-RU" sz="2400" b="1" dirty="0" err="1" smtClean="0"/>
              <a:t>√</a:t>
            </a:r>
            <a:r>
              <a:rPr lang="en-US" sz="2400" b="1" dirty="0" smtClean="0"/>
              <a:t>p(p-a)(p-b)(p-c)  </a:t>
            </a:r>
            <a:r>
              <a:rPr lang="en-US" sz="2400" dirty="0" smtClean="0"/>
              <a:t>,</a:t>
            </a:r>
            <a:r>
              <a:rPr lang="ru-RU" sz="2400" dirty="0" smtClean="0"/>
              <a:t> где </a:t>
            </a:r>
            <a:r>
              <a:rPr lang="en-US" sz="2400" b="1" dirty="0" smtClean="0"/>
              <a:t>p=(</a:t>
            </a:r>
            <a:r>
              <a:rPr lang="en-US" sz="2400" b="1" dirty="0" err="1" smtClean="0"/>
              <a:t>a+b+c</a:t>
            </a:r>
            <a:r>
              <a:rPr lang="en-US" sz="2400" b="1" dirty="0" smtClean="0"/>
              <a:t>)/2 </a:t>
            </a:r>
            <a:r>
              <a:rPr lang="en-US" sz="2400" dirty="0" smtClean="0"/>
              <a:t>– </a:t>
            </a:r>
            <a:r>
              <a:rPr lang="ru-RU" sz="2400" dirty="0" smtClean="0"/>
              <a:t>полупериметр треугольника.</a:t>
            </a:r>
          </a:p>
          <a:p>
            <a:endParaRPr lang="ru-RU" sz="2400" dirty="0" smtClean="0"/>
          </a:p>
          <a:p>
            <a:r>
              <a:rPr lang="ru-RU" sz="2400" dirty="0" smtClean="0"/>
              <a:t>Исходные данные должны удовлетворять основному соотношению для сторон треугольника – </a:t>
            </a:r>
            <a:r>
              <a:rPr lang="ru-RU" sz="2400" b="1" i="1" dirty="0" smtClean="0"/>
              <a:t>длина каждой стороны должна быть меньше суммы длин двух других сторон, и длины сторон не могут быть отрицательными величинами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14348" y="3143248"/>
            <a:ext cx="242889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642910" y="3143248"/>
            <a:ext cx="71438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D:\картинки\Anin_gif_park\Компьютер\3\0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85728"/>
            <a:ext cx="1571636" cy="1394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928670"/>
            <a:ext cx="82153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Program</a:t>
            </a:r>
            <a:r>
              <a:rPr lang="en-US" dirty="0" smtClean="0"/>
              <a:t> </a:t>
            </a:r>
            <a:r>
              <a:rPr lang="en-US" dirty="0" err="1" smtClean="0"/>
              <a:t>Geron</a:t>
            </a:r>
            <a:r>
              <a:rPr lang="en-US" dirty="0" smtClean="0"/>
              <a:t>;</a:t>
            </a:r>
          </a:p>
          <a:p>
            <a:r>
              <a:rPr lang="en-US" b="1" dirty="0" err="1" smtClean="0"/>
              <a:t>Var</a:t>
            </a:r>
            <a:r>
              <a:rPr lang="en-US" dirty="0" smtClean="0"/>
              <a:t>  a, b, c, P, S: Real;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Writeln</a:t>
            </a:r>
            <a:r>
              <a:rPr lang="en-US" dirty="0" smtClean="0"/>
              <a:t> (‘</a:t>
            </a:r>
            <a:r>
              <a:rPr lang="ru-RU" dirty="0" smtClean="0"/>
              <a:t>Введите длины сторон треугольника: </a:t>
            </a:r>
            <a:r>
              <a:rPr lang="en-US" dirty="0" smtClean="0"/>
              <a:t>‘);</a:t>
            </a:r>
          </a:p>
          <a:p>
            <a:r>
              <a:rPr lang="en-US" dirty="0" smtClean="0"/>
              <a:t>         Write (‘a=‘); </a:t>
            </a:r>
            <a:r>
              <a:rPr lang="en-US" dirty="0" err="1" smtClean="0"/>
              <a:t>Readln</a:t>
            </a:r>
            <a:r>
              <a:rPr lang="en-US" dirty="0" smtClean="0"/>
              <a:t>(A);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</a:t>
            </a:r>
            <a:r>
              <a:rPr lang="en-US" b="1" dirty="0" smtClean="0"/>
              <a:t> If </a:t>
            </a:r>
            <a:r>
              <a:rPr lang="en-US" dirty="0" smtClean="0"/>
              <a:t>(A&gt;0) </a:t>
            </a:r>
            <a:r>
              <a:rPr lang="en-US" b="1" dirty="0" smtClean="0"/>
              <a:t>and</a:t>
            </a:r>
            <a:r>
              <a:rPr lang="en-US" dirty="0" smtClean="0"/>
              <a:t> (B&gt;0) </a:t>
            </a:r>
            <a:r>
              <a:rPr lang="en-US" b="1" dirty="0" smtClean="0"/>
              <a:t>and </a:t>
            </a:r>
            <a:r>
              <a:rPr lang="en-US" dirty="0" smtClean="0"/>
              <a:t>(C&gt;0) </a:t>
            </a:r>
            <a:r>
              <a:rPr lang="en-US" b="1" dirty="0" smtClean="0"/>
              <a:t>and</a:t>
            </a:r>
            <a:r>
              <a:rPr lang="en-US" dirty="0" smtClean="0"/>
              <a:t> (A+B&gt;C) </a:t>
            </a:r>
            <a:r>
              <a:rPr lang="en-US" b="1" dirty="0" smtClean="0"/>
              <a:t>and</a:t>
            </a:r>
            <a:r>
              <a:rPr lang="en-US" dirty="0" smtClean="0"/>
              <a:t> (B+C&gt;A) </a:t>
            </a:r>
          </a:p>
          <a:p>
            <a:r>
              <a:rPr lang="en-US" dirty="0" smtClean="0"/>
              <a:t>                </a:t>
            </a:r>
            <a:r>
              <a:rPr lang="en-US" b="1" dirty="0" smtClean="0"/>
              <a:t> and </a:t>
            </a:r>
            <a:r>
              <a:rPr lang="en-US" dirty="0" smtClean="0"/>
              <a:t>(A+C&gt;B)</a:t>
            </a:r>
          </a:p>
          <a:p>
            <a:r>
              <a:rPr lang="en-US" dirty="0" smtClean="0"/>
              <a:t>          </a:t>
            </a:r>
            <a:r>
              <a:rPr lang="en-US" b="1" dirty="0" smtClean="0"/>
              <a:t>Then Begin</a:t>
            </a:r>
          </a:p>
          <a:p>
            <a:r>
              <a:rPr lang="en-US" dirty="0" smtClean="0"/>
              <a:t>           P:=(A+B+C)/2;</a:t>
            </a:r>
          </a:p>
          <a:p>
            <a:r>
              <a:rPr lang="en-US" dirty="0" smtClean="0"/>
              <a:t>           S:=</a:t>
            </a:r>
            <a:r>
              <a:rPr lang="en-US" dirty="0" err="1" smtClean="0"/>
              <a:t>Sgrt</a:t>
            </a:r>
            <a:r>
              <a:rPr lang="en-US" dirty="0" smtClean="0"/>
              <a:t> (P*(P-A)*(P-B)*(P-C));</a:t>
            </a:r>
          </a:p>
          <a:p>
            <a:r>
              <a:rPr lang="en-US" dirty="0" smtClean="0"/>
              <a:t>           </a:t>
            </a:r>
            <a:r>
              <a:rPr lang="en-US" dirty="0" err="1" smtClean="0"/>
              <a:t>WriteLn</a:t>
            </a:r>
            <a:r>
              <a:rPr lang="en-US" dirty="0" smtClean="0"/>
              <a:t>(‘ </a:t>
            </a:r>
            <a:r>
              <a:rPr lang="ru-RU" dirty="0" err="1" smtClean="0"/>
              <a:t>Площадь=</a:t>
            </a:r>
            <a:r>
              <a:rPr lang="en-US" dirty="0" smtClean="0"/>
              <a:t>‘ ,S)</a:t>
            </a:r>
          </a:p>
          <a:p>
            <a:r>
              <a:rPr lang="en-US" dirty="0" smtClean="0"/>
              <a:t>       </a:t>
            </a:r>
            <a:r>
              <a:rPr lang="en-US" b="1" dirty="0" smtClean="0"/>
              <a:t> End </a:t>
            </a:r>
          </a:p>
          <a:p>
            <a:r>
              <a:rPr lang="en-US" b="1" dirty="0" smtClean="0"/>
              <a:t>Else </a:t>
            </a:r>
            <a:r>
              <a:rPr lang="en-US" dirty="0" err="1" smtClean="0"/>
              <a:t>WriteLn</a:t>
            </a:r>
            <a:r>
              <a:rPr lang="en-US" dirty="0" smtClean="0"/>
              <a:t> (‘</a:t>
            </a:r>
            <a:r>
              <a:rPr lang="ru-RU" dirty="0" smtClean="0"/>
              <a:t>Неверные исходные данные</a:t>
            </a:r>
            <a:r>
              <a:rPr lang="en-US" dirty="0" smtClean="0"/>
              <a:t>’)</a:t>
            </a:r>
          </a:p>
          <a:p>
            <a:r>
              <a:rPr lang="en-US" b="1" dirty="0" smtClean="0"/>
              <a:t>End.</a:t>
            </a:r>
          </a:p>
          <a:p>
            <a:r>
              <a:rPr lang="en-US" dirty="0" smtClean="0"/>
              <a:t>        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2357430"/>
            <a:ext cx="2627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Write (‘b=‘); </a:t>
            </a:r>
            <a:r>
              <a:rPr lang="en-US" dirty="0" err="1" smtClean="0"/>
              <a:t>Readln</a:t>
            </a:r>
            <a:r>
              <a:rPr lang="en-US" dirty="0" smtClean="0"/>
              <a:t>(B);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2714620"/>
            <a:ext cx="2598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Write (‘c=‘); </a:t>
            </a:r>
            <a:r>
              <a:rPr lang="en-US" dirty="0" err="1" smtClean="0"/>
              <a:t>Readln</a:t>
            </a:r>
            <a:r>
              <a:rPr lang="en-US" dirty="0" smtClean="0"/>
              <a:t>(C);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669782"/>
            <a:ext cx="775449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Выполнение  самостоятельной   практической работы.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Дано целое число. Если оно является положительным то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прибавить к нему 1, в противном случае вычесть из него два.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Вывести полученное число.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Даны три стороны одного треугольника и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три стороны другого треугольника.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Определить, будут ли эти треугольники равновеликими,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т. е. имеют ли они равные площади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916832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138</TotalTime>
  <Words>496</Words>
  <Application>Microsoft Office PowerPoint</Application>
  <PresentationFormat>Экран (4:3)</PresentationFormat>
  <Paragraphs>109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Аспект</vt:lpstr>
      <vt:lpstr>Городская</vt:lpstr>
      <vt:lpstr>Программирование ветвлений 10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Программирование ветвлений 10 класс</dc:title>
  <dc:creator>Savage-Boro</dc:creator>
  <cp:lastModifiedBy>Абдулла</cp:lastModifiedBy>
  <cp:revision>14</cp:revision>
  <dcterms:created xsi:type="dcterms:W3CDTF">2015-02-16T16:59:41Z</dcterms:created>
  <dcterms:modified xsi:type="dcterms:W3CDTF">2021-02-14T19:37:55Z</dcterms:modified>
</cp:coreProperties>
</file>